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0" r:id="rId2"/>
  </p:sldMasterIdLst>
  <p:notesMasterIdLst>
    <p:notesMasterId r:id="rId41"/>
  </p:notesMasterIdLst>
  <p:handoutMasterIdLst>
    <p:handoutMasterId r:id="rId42"/>
  </p:handoutMasterIdLst>
  <p:sldIdLst>
    <p:sldId id="259" r:id="rId3"/>
    <p:sldId id="257" r:id="rId4"/>
    <p:sldId id="263" r:id="rId5"/>
    <p:sldId id="264" r:id="rId6"/>
    <p:sldId id="293" r:id="rId7"/>
    <p:sldId id="289" r:id="rId8"/>
    <p:sldId id="290" r:id="rId9"/>
    <p:sldId id="288" r:id="rId10"/>
    <p:sldId id="296" r:id="rId11"/>
    <p:sldId id="295" r:id="rId12"/>
    <p:sldId id="292" r:id="rId13"/>
    <p:sldId id="294" r:id="rId14"/>
    <p:sldId id="258" r:id="rId15"/>
    <p:sldId id="285" r:id="rId16"/>
    <p:sldId id="287" r:id="rId17"/>
    <p:sldId id="298" r:id="rId18"/>
    <p:sldId id="299" r:id="rId19"/>
    <p:sldId id="300" r:id="rId20"/>
    <p:sldId id="261" r:id="rId21"/>
    <p:sldId id="262" r:id="rId22"/>
    <p:sldId id="269" r:id="rId23"/>
    <p:sldId id="270" r:id="rId24"/>
    <p:sldId id="271" r:id="rId25"/>
    <p:sldId id="279" r:id="rId26"/>
    <p:sldId id="280" r:id="rId27"/>
    <p:sldId id="281" r:id="rId28"/>
    <p:sldId id="282" r:id="rId29"/>
    <p:sldId id="283" r:id="rId30"/>
    <p:sldId id="278" r:id="rId31"/>
    <p:sldId id="268" r:id="rId32"/>
    <p:sldId id="272" r:id="rId33"/>
    <p:sldId id="274" r:id="rId34"/>
    <p:sldId id="275" r:id="rId35"/>
    <p:sldId id="276" r:id="rId36"/>
    <p:sldId id="277" r:id="rId37"/>
    <p:sldId id="301" r:id="rId38"/>
    <p:sldId id="297" r:id="rId39"/>
    <p:sldId id="26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9999"/>
    <a:srgbClr val="FF5050"/>
    <a:srgbClr val="33CCCC"/>
    <a:srgbClr val="0099CC"/>
    <a:srgbClr val="9966FF"/>
    <a:srgbClr val="000099"/>
    <a:srgbClr val="0000FF"/>
    <a:srgbClr val="D828AA"/>
    <a:srgbClr val="00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015" autoAdjust="0"/>
    <p:restoredTop sz="94660"/>
  </p:normalViewPr>
  <p:slideViewPr>
    <p:cSldViewPr snapToGrid="0">
      <p:cViewPr>
        <p:scale>
          <a:sx n="80" d="100"/>
          <a:sy n="80" d="100"/>
        </p:scale>
        <p:origin x="192" y="-204"/>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1404" y="6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B636DD-8753-46A9-9D51-B7F3D42A3C10}" type="datetimeFigureOut">
              <a:rPr lang="pt-BR" smtClean="0"/>
              <a:pPr/>
              <a:t>01/10/2015</a:t>
            </a:fld>
            <a:endParaRPr lang="pt-BR"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8D7F18-8426-4CF1-BC4B-BA78623740B1}" type="slidenum">
              <a:rPr lang="pt-BR" smtClean="0"/>
              <a:pPr/>
              <a:t>‹nº›</a:t>
            </a:fld>
            <a:endParaRPr lang="pt-BR" dirty="0"/>
          </a:p>
        </p:txBody>
      </p:sp>
    </p:spTree>
    <p:extLst>
      <p:ext uri="{BB962C8B-B14F-4D97-AF65-F5344CB8AC3E}">
        <p14:creationId xmlns="" xmlns:p14="http://schemas.microsoft.com/office/powerpoint/2010/main" val="1417876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913875-774E-4192-9FD1-34B0DA31E6FC}" type="datetimeFigureOut">
              <a:rPr lang="pt-BR" smtClean="0"/>
              <a:pPr/>
              <a:t>01/10/2015</a:t>
            </a:fld>
            <a:endParaRPr lang="pt-BR" dirty="0"/>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DE5117-4549-437A-82F6-149D46F96C00}" type="slidenum">
              <a:rPr lang="pt-BR" smtClean="0"/>
              <a:pPr/>
              <a:t>‹nº›</a:t>
            </a:fld>
            <a:endParaRPr lang="pt-BR" dirty="0"/>
          </a:p>
        </p:txBody>
      </p:sp>
    </p:spTree>
    <p:extLst>
      <p:ext uri="{BB962C8B-B14F-4D97-AF65-F5344CB8AC3E}">
        <p14:creationId xmlns="" xmlns:p14="http://schemas.microsoft.com/office/powerpoint/2010/main" val="2137263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4530"/>
            <a:ext cx="9144000" cy="2387600"/>
          </a:xfrm>
        </p:spPr>
        <p:txBody>
          <a:bodyPr anchor="b">
            <a:normAutofit/>
          </a:bodyPr>
          <a:lstStyle>
            <a:lvl1pPr algn="ctr">
              <a:defRPr sz="6000"/>
            </a:lvl1pPr>
          </a:lstStyle>
          <a:p>
            <a:r>
              <a:rPr lang="pt-BR" smtClean="0"/>
              <a:t>Clique para editar o título mestre</a:t>
            </a:r>
            <a:endParaRPr lang="pt-BR" dirty="0"/>
          </a:p>
        </p:txBody>
      </p:sp>
      <p:sp>
        <p:nvSpPr>
          <p:cNvPr id="3" name="Subtítulo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smtClean="0"/>
              <a:t>Clique para editar o estilo do subtítulo mestre</a:t>
            </a:r>
            <a:endParaRPr lang="pt-BR" dirty="0"/>
          </a:p>
        </p:txBody>
      </p:sp>
      <p:sp>
        <p:nvSpPr>
          <p:cNvPr id="4" name="Espaço Reservado para Data 3"/>
          <p:cNvSpPr>
            <a:spLocks noGrp="1"/>
          </p:cNvSpPr>
          <p:nvPr>
            <p:ph type="dt" sz="half" idx="10"/>
          </p:nvPr>
        </p:nvSpPr>
        <p:spPr/>
        <p:txBody>
          <a:bodyPr/>
          <a:lstStyle/>
          <a:p>
            <a:fld id="{A8224893-DBDA-4BFA-9CE1-4BFE7CD0F8CF}" type="datetime1">
              <a:rPr lang="pt-BR" smtClean="0"/>
              <a:pPr/>
              <a:t>01/10/2015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4FAB73BC-B049-4115-A692-8D63A059BFB8}" type="slidenum">
              <a:rPr lang="pt-BR" smtClean="0"/>
              <a:pPr/>
              <a:t>‹nº›</a:t>
            </a:fld>
            <a:endParaRPr lang="pt-BR" dirty="0"/>
          </a:p>
        </p:txBody>
      </p:sp>
    </p:spTree>
    <p:extLst>
      <p:ext uri="{BB962C8B-B14F-4D97-AF65-F5344CB8AC3E}">
        <p14:creationId xmlns=""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4" name="Espaço Reservado para Data 3"/>
          <p:cNvSpPr>
            <a:spLocks noGrp="1"/>
          </p:cNvSpPr>
          <p:nvPr>
            <p:ph type="dt" sz="half" idx="10"/>
          </p:nvPr>
        </p:nvSpPr>
        <p:spPr/>
        <p:txBody>
          <a:bodyPr/>
          <a:lstStyle/>
          <a:p>
            <a:fld id="{5F4E5243-F52A-4D37-9694-EB26C6C31910}" type="datetime1">
              <a:rPr lang="pt-BR" smtClean="0"/>
              <a:pPr/>
              <a:t>01/10/2015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4FAB73BC-B049-4115-A692-8D63A059BFB8}" type="slidenum">
              <a:rPr lang="pt-BR" smtClean="0"/>
              <a:pPr/>
              <a:t>‹nº›</a:t>
            </a:fld>
            <a:endParaRPr lang="pt-BR" dirty="0"/>
          </a:p>
        </p:txBody>
      </p:sp>
    </p:spTree>
    <p:extLst>
      <p:ext uri="{BB962C8B-B14F-4D97-AF65-F5344CB8AC3E}">
        <p14:creationId xmlns=""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274638"/>
            <a:ext cx="2628900" cy="5897562"/>
          </a:xfrm>
        </p:spPr>
        <p:txBody>
          <a:bodyPr vert="eaVert"/>
          <a:lstStyle/>
          <a:p>
            <a:r>
              <a:rPr lang="pt-BR" smtClean="0"/>
              <a:t>Clique para editar o título mestre</a:t>
            </a:r>
            <a:endParaRPr lang="pt-BR" dirty="0"/>
          </a:p>
        </p:txBody>
      </p:sp>
      <p:sp>
        <p:nvSpPr>
          <p:cNvPr id="3" name="Espaço Reservado para Texto Vertical 2"/>
          <p:cNvSpPr>
            <a:spLocks noGrp="1"/>
          </p:cNvSpPr>
          <p:nvPr>
            <p:ph type="body" orient="vert" idx="1"/>
          </p:nvPr>
        </p:nvSpPr>
        <p:spPr>
          <a:xfrm>
            <a:off x="838200" y="274638"/>
            <a:ext cx="7734300" cy="5897562"/>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4" name="Espaço Reservado para Data 3"/>
          <p:cNvSpPr>
            <a:spLocks noGrp="1"/>
          </p:cNvSpPr>
          <p:nvPr>
            <p:ph type="dt" sz="half" idx="10"/>
          </p:nvPr>
        </p:nvSpPr>
        <p:spPr/>
        <p:txBody>
          <a:bodyPr/>
          <a:lstStyle/>
          <a:p>
            <a:fld id="{3A77B6E1-634A-48DC-9E8B-D894023267EF}" type="datetime1">
              <a:rPr lang="pt-BR" smtClean="0"/>
              <a:pPr/>
              <a:t>01/10/2015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4FAB73BC-B049-4115-A692-8D63A059BFB8}" type="slidenum">
              <a:rPr lang="pt-BR" smtClean="0"/>
              <a:pPr/>
              <a:t>‹nº›</a:t>
            </a:fld>
            <a:endParaRPr lang="pt-BR" dirty="0"/>
          </a:p>
        </p:txBody>
      </p:sp>
    </p:spTree>
    <p:extLst>
      <p:ext uri="{BB962C8B-B14F-4D97-AF65-F5344CB8AC3E}">
        <p14:creationId xmlns=""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4" name="Espaço Reservado para Data 3"/>
          <p:cNvSpPr>
            <a:spLocks noGrp="1"/>
          </p:cNvSpPr>
          <p:nvPr>
            <p:ph type="dt" sz="half" idx="10"/>
          </p:nvPr>
        </p:nvSpPr>
        <p:spPr/>
        <p:txBody>
          <a:bodyPr/>
          <a:lstStyle/>
          <a:p>
            <a:fld id="{7B2D3E9E-A95C-48F2-B4BF-A71542E0BE9A}" type="datetime1">
              <a:rPr lang="pt-BR" smtClean="0"/>
              <a:pPr/>
              <a:t>01/10/2015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4FAB73BC-B049-4115-A692-8D63A059BFB8}" type="slidenum">
              <a:rPr lang="pt-BR" smtClean="0"/>
              <a:pPr/>
              <a:t>‹nº›</a:t>
            </a:fld>
            <a:endParaRPr lang="pt-BR" dirty="0"/>
          </a:p>
        </p:txBody>
      </p:sp>
    </p:spTree>
    <p:extLst>
      <p:ext uri="{BB962C8B-B14F-4D97-AF65-F5344CB8AC3E}">
        <p14:creationId xmlns=""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12423"/>
            <a:ext cx="10515600" cy="2851208"/>
          </a:xfrm>
        </p:spPr>
        <p:txBody>
          <a:bodyPr anchor="b">
            <a:normAutofit/>
          </a:bodyPr>
          <a:lstStyle>
            <a:lvl1pPr>
              <a:defRPr sz="6000" b="0"/>
            </a:lvl1pPr>
          </a:lstStyle>
          <a:p>
            <a:r>
              <a:rPr lang="pt-BR" smtClean="0"/>
              <a:t>Clique para editar o título mestre</a:t>
            </a:r>
            <a:endParaRPr lang="pt-BR" dirty="0"/>
          </a:p>
        </p:txBody>
      </p:sp>
      <p:sp>
        <p:nvSpPr>
          <p:cNvPr id="3" name="Espaço Reservado para Texto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A50F84E2-2D7A-43CF-AC90-352A289A783A}" type="datetime1">
              <a:rPr lang="pt-BR" smtClean="0"/>
              <a:pPr/>
              <a:t>01/10/2015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4FAB73BC-B049-4115-A692-8D63A059BFB8}" type="slidenum">
              <a:rPr lang="pt-BR" smtClean="0"/>
              <a:pPr/>
              <a:t>‹nº›</a:t>
            </a:fld>
            <a:endParaRPr lang="pt-BR" dirty="0"/>
          </a:p>
        </p:txBody>
      </p:sp>
    </p:spTree>
    <p:extLst>
      <p:ext uri="{BB962C8B-B14F-4D97-AF65-F5344CB8AC3E}">
        <p14:creationId xmlns=""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838200" y="1828800"/>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4" name="Espaço Reservado para Conteúdo 3"/>
          <p:cNvSpPr>
            <a:spLocks noGrp="1"/>
          </p:cNvSpPr>
          <p:nvPr>
            <p:ph sz="half" idx="2"/>
          </p:nvPr>
        </p:nvSpPr>
        <p:spPr>
          <a:xfrm>
            <a:off x="6172200" y="1828800"/>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5" name="Espaço Reservado para Data 4"/>
          <p:cNvSpPr>
            <a:spLocks noGrp="1"/>
          </p:cNvSpPr>
          <p:nvPr>
            <p:ph type="dt" sz="half" idx="10"/>
          </p:nvPr>
        </p:nvSpPr>
        <p:spPr/>
        <p:txBody>
          <a:bodyPr/>
          <a:lstStyle/>
          <a:p>
            <a:fld id="{F12952B5-7A2F-4CC8-B7CE-9234E21C2837}" type="datetime1">
              <a:rPr lang="pt-BR" smtClean="0"/>
              <a:pPr/>
              <a:t>01/10/2015</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4FAB73BC-B049-4115-A692-8D63A059BFB8}" type="slidenum">
              <a:rPr lang="pt-BR" smtClean="0"/>
              <a:pPr/>
              <a:t>‹nº›</a:t>
            </a:fld>
            <a:endParaRPr lang="pt-BR" dirty="0"/>
          </a:p>
        </p:txBody>
      </p:sp>
    </p:spTree>
    <p:extLst>
      <p:ext uri="{BB962C8B-B14F-4D97-AF65-F5344CB8AC3E}">
        <p14:creationId xmlns=""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ção">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841248" y="1681851"/>
            <a:ext cx="5156200" cy="73152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41248" y="2507550"/>
            <a:ext cx="5156200"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5" name="Espaço Reservado para Texto 4"/>
          <p:cNvSpPr>
            <a:spLocks noGrp="1"/>
          </p:cNvSpPr>
          <p:nvPr>
            <p:ph type="body" sz="quarter" idx="3"/>
          </p:nvPr>
        </p:nvSpPr>
        <p:spPr>
          <a:xfrm>
            <a:off x="6215064" y="1681851"/>
            <a:ext cx="5157787"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215064" y="2507550"/>
            <a:ext cx="5157787"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7" name="Espaço Reservado para Data 6"/>
          <p:cNvSpPr>
            <a:spLocks noGrp="1"/>
          </p:cNvSpPr>
          <p:nvPr>
            <p:ph type="dt" sz="half" idx="10"/>
          </p:nvPr>
        </p:nvSpPr>
        <p:spPr/>
        <p:txBody>
          <a:bodyPr/>
          <a:lstStyle/>
          <a:p>
            <a:fld id="{CE1DA07A-9201-4B4B-BAF2-015AFA30F520}" type="datetime1">
              <a:rPr lang="pt-BR" smtClean="0"/>
              <a:pPr/>
              <a:t>01/10/2015</a:t>
            </a:fld>
            <a:endParaRPr lang="pt-BR" dirty="0"/>
          </a:p>
        </p:txBody>
      </p:sp>
      <p:sp>
        <p:nvSpPr>
          <p:cNvPr id="8" name="Espaço Reservado para Rodapé 7"/>
          <p:cNvSpPr>
            <a:spLocks noGrp="1"/>
          </p:cNvSpPr>
          <p:nvPr>
            <p:ph type="ftr" sz="quarter" idx="11"/>
          </p:nvPr>
        </p:nvSpPr>
        <p:spPr/>
        <p:txBody>
          <a:bodyPr/>
          <a:lstStyle/>
          <a:p>
            <a:endParaRPr lang="pt-BR" dirty="0"/>
          </a:p>
        </p:txBody>
      </p:sp>
      <p:sp>
        <p:nvSpPr>
          <p:cNvPr id="9" name="Espaço Reservado para Número de Slide 8"/>
          <p:cNvSpPr>
            <a:spLocks noGrp="1"/>
          </p:cNvSpPr>
          <p:nvPr>
            <p:ph type="sldNum" sz="quarter" idx="12"/>
          </p:nvPr>
        </p:nvSpPr>
        <p:spPr/>
        <p:txBody>
          <a:bodyPr/>
          <a:lstStyle/>
          <a:p>
            <a:fld id="{4FAB73BC-B049-4115-A692-8D63A059BFB8}" type="slidenum">
              <a:rPr lang="pt-BR" smtClean="0"/>
              <a:pPr/>
              <a:t>‹nº›</a:t>
            </a:fld>
            <a:endParaRPr lang="pt-BR" dirty="0"/>
          </a:p>
        </p:txBody>
      </p:sp>
      <p:sp>
        <p:nvSpPr>
          <p:cNvPr id="10" name="Título 9"/>
          <p:cNvSpPr>
            <a:spLocks noGrp="1"/>
          </p:cNvSpPr>
          <p:nvPr>
            <p:ph type="title"/>
          </p:nvPr>
        </p:nvSpPr>
        <p:spPr/>
        <p:txBody>
          <a:bodyPr/>
          <a:lstStyle/>
          <a:p>
            <a:r>
              <a:rPr lang="pt-BR" smtClean="0"/>
              <a:t>Clique para editar o título mestre</a:t>
            </a:r>
            <a:endParaRPr lang="pt-BR" dirty="0"/>
          </a:p>
        </p:txBody>
      </p:sp>
    </p:spTree>
    <p:extLst>
      <p:ext uri="{BB962C8B-B14F-4D97-AF65-F5344CB8AC3E}">
        <p14:creationId xmlns=""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mente título">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p>
            <a:fld id="{73D7E00A-486F-4252-8B1D-E32645521F49}" type="datetime1">
              <a:rPr lang="pt-BR" smtClean="0"/>
              <a:pPr/>
              <a:t>01/10/2015</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fld id="{4FAB73BC-B049-4115-A692-8D63A059BFB8}" type="slidenum">
              <a:rPr lang="pt-BR" smtClean="0"/>
              <a:pPr/>
              <a:t>‹nº›</a:t>
            </a:fld>
            <a:endParaRPr lang="pt-BR" dirty="0"/>
          </a:p>
        </p:txBody>
      </p:sp>
      <p:sp>
        <p:nvSpPr>
          <p:cNvPr id="6" name="Título 5"/>
          <p:cNvSpPr>
            <a:spLocks noGrp="1"/>
          </p:cNvSpPr>
          <p:nvPr>
            <p:ph type="title"/>
          </p:nvPr>
        </p:nvSpPr>
        <p:spPr/>
        <p:txBody>
          <a:bodyPr/>
          <a:lstStyle/>
          <a:p>
            <a:r>
              <a:rPr lang="pt-BR" smtClean="0"/>
              <a:t>Clique para editar o título mestre</a:t>
            </a:r>
            <a:endParaRPr lang="pt-BR" dirty="0"/>
          </a:p>
        </p:txBody>
      </p:sp>
    </p:spTree>
    <p:extLst>
      <p:ext uri="{BB962C8B-B14F-4D97-AF65-F5344CB8AC3E}">
        <p14:creationId xmlns=""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DDF5F92-E675-4B36-9A60-69A962A68675}" type="datetime1">
              <a:rPr lang="pt-BR" smtClean="0"/>
              <a:pPr/>
              <a:t>01/10/2015</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4FAB73BC-B049-4115-A692-8D63A059BFB8}" type="slidenum">
              <a:rPr lang="pt-BR" smtClean="0"/>
              <a:pPr/>
              <a:t>‹nº›</a:t>
            </a:fld>
            <a:endParaRPr lang="pt-BR" dirty="0"/>
          </a:p>
        </p:txBody>
      </p:sp>
    </p:spTree>
    <p:extLst>
      <p:ext uri="{BB962C8B-B14F-4D97-AF65-F5344CB8AC3E}">
        <p14:creationId xmlns=""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41248" y="457200"/>
            <a:ext cx="3931920" cy="1600197"/>
          </a:xfrm>
        </p:spPr>
        <p:txBody>
          <a:bodyPr anchor="b">
            <a:normAutofit/>
          </a:bodyPr>
          <a:lstStyle>
            <a:lvl1pPr>
              <a:defRPr sz="3200" b="0"/>
            </a:lvl1pPr>
          </a:lstStyle>
          <a:p>
            <a:r>
              <a:rPr lang="pt-BR" smtClean="0"/>
              <a:t>Clique para editar o título mestre</a:t>
            </a:r>
            <a:endParaRPr lang="pt-BR" dirty="0"/>
          </a:p>
        </p:txBody>
      </p:sp>
      <p:sp>
        <p:nvSpPr>
          <p:cNvPr id="3" name="Espaço Reservado para Conteúdo 2"/>
          <p:cNvSpPr>
            <a:spLocks noGrp="1"/>
          </p:cNvSpPr>
          <p:nvPr>
            <p:ph idx="1"/>
          </p:nvPr>
        </p:nvSpPr>
        <p:spPr>
          <a:xfrm>
            <a:off x="5181600" y="990600"/>
            <a:ext cx="6039484"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4" name="Espaço Reservado para Texto 3"/>
          <p:cNvSpPr>
            <a:spLocks noGrp="1"/>
          </p:cNvSpPr>
          <p:nvPr>
            <p:ph type="body" sz="half" idx="2"/>
          </p:nvPr>
        </p:nvSpPr>
        <p:spPr>
          <a:xfrm>
            <a:off x="841248" y="2057399"/>
            <a:ext cx="3931920" cy="3810001"/>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AF6E2C9B-5FA2-460D-9BE7-B0812FC2A6FF}" type="datetime1">
              <a:rPr lang="pt-BR" smtClean="0"/>
              <a:pPr/>
              <a:t>01/10/2015</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4FAB73BC-B049-4115-A692-8D63A059BFB8}" type="slidenum">
              <a:rPr lang="pt-BR" smtClean="0"/>
              <a:pPr/>
              <a:t>‹nº›</a:t>
            </a:fld>
            <a:endParaRPr lang="pt-BR" dirty="0"/>
          </a:p>
        </p:txBody>
      </p:sp>
    </p:spTree>
    <p:extLst>
      <p:ext uri="{BB962C8B-B14F-4D97-AF65-F5344CB8AC3E}">
        <p14:creationId xmlns=""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41248" y="457200"/>
            <a:ext cx="3931920" cy="1600200"/>
          </a:xfrm>
        </p:spPr>
        <p:txBody>
          <a:bodyPr anchor="b">
            <a:normAutofit/>
          </a:bodyPr>
          <a:lstStyle>
            <a:lvl1pPr>
              <a:defRPr sz="3200" b="0"/>
            </a:lvl1pPr>
          </a:lstStyle>
          <a:p>
            <a:r>
              <a:rPr lang="pt-BR" smtClean="0"/>
              <a:t>Clique para editar o título mestre</a:t>
            </a:r>
            <a:endParaRPr lang="pt-BR" dirty="0"/>
          </a:p>
        </p:txBody>
      </p:sp>
      <p:sp>
        <p:nvSpPr>
          <p:cNvPr id="3" name="Espaço Reservado para Imagem 2"/>
          <p:cNvSpPr>
            <a:spLocks noGrp="1"/>
          </p:cNvSpPr>
          <p:nvPr>
            <p:ph type="pic" idx="1"/>
          </p:nvPr>
        </p:nvSpPr>
        <p:spPr>
          <a:xfrm>
            <a:off x="5181600" y="990600"/>
            <a:ext cx="6041136"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dirty="0"/>
          </a:p>
        </p:txBody>
      </p:sp>
      <p:sp>
        <p:nvSpPr>
          <p:cNvPr id="4" name="Espaço Reservado para Texto 3"/>
          <p:cNvSpPr>
            <a:spLocks noGrp="1"/>
          </p:cNvSpPr>
          <p:nvPr>
            <p:ph type="body" sz="half" idx="2"/>
          </p:nvPr>
        </p:nvSpPr>
        <p:spPr>
          <a:xfrm>
            <a:off x="841248" y="2057400"/>
            <a:ext cx="3931920" cy="3810000"/>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D374940-A916-4C8B-9648-02A2D3898F9E}" type="datetime1">
              <a:rPr lang="pt-BR" smtClean="0"/>
              <a:pPr/>
              <a:t>01/10/2015</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4FAB73BC-B049-4115-A692-8D63A059BFB8}" type="slidenum">
              <a:rPr lang="pt-BR" smtClean="0"/>
              <a:pPr/>
              <a:t>‹nº›</a:t>
            </a:fld>
            <a:endParaRPr lang="pt-BR" dirty="0"/>
          </a:p>
        </p:txBody>
      </p:sp>
    </p:spTree>
    <p:extLst>
      <p:ext uri="{BB962C8B-B14F-4D97-AF65-F5344CB8AC3E}">
        <p14:creationId xmlns=""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pt-BR" dirty="0" smtClean="0"/>
              <a:t>Clique para editar o título mestre</a:t>
            </a:r>
            <a:endParaRPr lang="pt-BR" dirty="0"/>
          </a:p>
        </p:txBody>
      </p:sp>
      <p:sp>
        <p:nvSpPr>
          <p:cNvPr id="3" name="Espaço Reservado para Texto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586B75A-687E-405C-8A0B-8D00578BA2C3}" type="datetime1">
              <a:rPr lang="pt-BR" smtClean="0"/>
              <a:pPr/>
              <a:t>01/10/2015</a:t>
            </a:fld>
            <a:endParaRPr lang="pt-BR" dirty="0"/>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pt-BR" dirty="0"/>
          </a:p>
        </p:txBody>
      </p:sp>
      <p:sp>
        <p:nvSpPr>
          <p:cNvPr id="6" name="Espaço Reservado para Número de Slide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pt-BR" smtClean="0"/>
              <a:pPr/>
              <a:t>‹nº›</a:t>
            </a:fld>
            <a:endParaRPr lang="pt-BR" dirty="0"/>
          </a:p>
        </p:txBody>
      </p:sp>
    </p:spTree>
    <p:extLst>
      <p:ext uri="{BB962C8B-B14F-4D97-AF65-F5344CB8AC3E}">
        <p14:creationId xmlns="" xmlns:p14="http://schemas.microsoft.com/office/powerpoint/2010/main" val="3877551537"/>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6.emf"/><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31.jpe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emf"/><Relationship Id="rId4" Type="http://schemas.openxmlformats.org/officeDocument/2006/relationships/image" Target="../media/image28.emf"/></Relationships>
</file>

<file path=ppt/slides/_rels/slide2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33.emf"/></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5.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57619" y="903450"/>
            <a:ext cx="10102468" cy="1325562"/>
          </a:xfrm>
        </p:spPr>
        <p:txBody>
          <a:bodyPr>
            <a:normAutofit/>
          </a:bodyPr>
          <a:lstStyle/>
          <a:p>
            <a:pPr algn="ctr"/>
            <a:r>
              <a:rPr lang="pt-BR" sz="4000" dirty="0" smtClean="0"/>
              <a:t>O Serviço de Farmácia atual no SUS e na Rede Privada</a:t>
            </a:r>
            <a:endParaRPr lang="pt-BR" sz="4200" dirty="0"/>
          </a:p>
        </p:txBody>
      </p:sp>
      <p:sp>
        <p:nvSpPr>
          <p:cNvPr id="3" name="Título 3"/>
          <p:cNvSpPr txBox="1">
            <a:spLocks/>
          </p:cNvSpPr>
          <p:nvPr/>
        </p:nvSpPr>
        <p:spPr>
          <a:xfrm>
            <a:off x="2857958" y="3470313"/>
            <a:ext cx="6479756" cy="10064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2800" dirty="0" smtClean="0">
                <a:solidFill>
                  <a:srgbClr val="FFFF00"/>
                </a:solidFill>
              </a:rPr>
              <a:t>Marcos </a:t>
            </a:r>
            <a:r>
              <a:rPr lang="pt-BR" sz="2800" dirty="0" err="1" smtClean="0">
                <a:solidFill>
                  <a:srgbClr val="FFFF00"/>
                </a:solidFill>
              </a:rPr>
              <a:t>Antonio</a:t>
            </a:r>
            <a:r>
              <a:rPr lang="pt-BR" sz="2800" dirty="0" smtClean="0">
                <a:solidFill>
                  <a:srgbClr val="FFFF00"/>
                </a:solidFill>
              </a:rPr>
              <a:t> Rodrigues</a:t>
            </a:r>
            <a:endParaRPr lang="pt-BR" sz="2800" dirty="0">
              <a:solidFill>
                <a:srgbClr val="FFFF00"/>
              </a:solidFill>
            </a:endParaRPr>
          </a:p>
        </p:txBody>
      </p:sp>
      <p:sp>
        <p:nvSpPr>
          <p:cNvPr id="5" name="Título 3"/>
          <p:cNvSpPr txBox="1">
            <a:spLocks/>
          </p:cNvSpPr>
          <p:nvPr/>
        </p:nvSpPr>
        <p:spPr>
          <a:xfrm>
            <a:off x="1726128" y="4476753"/>
            <a:ext cx="8700572" cy="19040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2800" dirty="0" smtClean="0">
                <a:solidFill>
                  <a:srgbClr val="00FFFF"/>
                </a:solidFill>
              </a:rPr>
              <a:t>1º Seminário Estadual de Prescrição, </a:t>
            </a:r>
            <a:r>
              <a:rPr lang="pt-BR" sz="2800" dirty="0" err="1" smtClean="0">
                <a:solidFill>
                  <a:srgbClr val="00FFFF"/>
                </a:solidFill>
              </a:rPr>
              <a:t>Dispensação</a:t>
            </a:r>
            <a:r>
              <a:rPr lang="pt-BR" sz="2800" dirty="0" smtClean="0">
                <a:solidFill>
                  <a:srgbClr val="00FFFF"/>
                </a:solidFill>
              </a:rPr>
              <a:t> e Administração de Medicamentos</a:t>
            </a:r>
          </a:p>
          <a:p>
            <a:pPr algn="ctr"/>
            <a:endParaRPr lang="pt-BR" sz="2800" dirty="0" smtClean="0">
              <a:solidFill>
                <a:srgbClr val="00FFFF"/>
              </a:solidFill>
            </a:endParaRPr>
          </a:p>
          <a:p>
            <a:pPr algn="ctr"/>
            <a:r>
              <a:rPr lang="pt-BR" sz="2000" dirty="0" smtClean="0">
                <a:solidFill>
                  <a:srgbClr val="00FFFF"/>
                </a:solidFill>
              </a:rPr>
              <a:t>Campo Grande, 1 de outubro de 2015</a:t>
            </a:r>
          </a:p>
        </p:txBody>
      </p:sp>
    </p:spTree>
    <p:extLst>
      <p:ext uri="{BB962C8B-B14F-4D97-AF65-F5344CB8AC3E}">
        <p14:creationId xmlns="" xmlns:p14="http://schemas.microsoft.com/office/powerpoint/2010/main" val="1796263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p:cNvSpPr txBox="1">
            <a:spLocks/>
          </p:cNvSpPr>
          <p:nvPr/>
        </p:nvSpPr>
        <p:spPr>
          <a:xfrm>
            <a:off x="2502575" y="111661"/>
            <a:ext cx="7171981" cy="7773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2800" dirty="0" smtClean="0">
                <a:solidFill>
                  <a:srgbClr val="00FFFF"/>
                </a:solidFill>
              </a:rPr>
              <a:t>Funções do Farmacêutico no SUS</a:t>
            </a:r>
            <a:endParaRPr lang="pt-BR" sz="2000" dirty="0" smtClean="0">
              <a:solidFill>
                <a:srgbClr val="00FFFF"/>
              </a:solidFill>
            </a:endParaRPr>
          </a:p>
        </p:txBody>
      </p:sp>
      <p:pic>
        <p:nvPicPr>
          <p:cNvPr id="2050" name="Picture 2"/>
          <p:cNvPicPr>
            <a:picLocks noChangeAspect="1" noChangeArrowheads="1"/>
          </p:cNvPicPr>
          <p:nvPr/>
        </p:nvPicPr>
        <p:blipFill>
          <a:blip r:embed="rId2"/>
          <a:srcRect/>
          <a:stretch>
            <a:fillRect/>
          </a:stretch>
        </p:blipFill>
        <p:spPr bwMode="auto">
          <a:xfrm>
            <a:off x="2338388" y="882650"/>
            <a:ext cx="7515225" cy="5810250"/>
          </a:xfrm>
          <a:prstGeom prst="rect">
            <a:avLst/>
          </a:prstGeom>
          <a:noFill/>
          <a:ln w="9525">
            <a:noFill/>
            <a:miter lim="800000"/>
            <a:headEnd/>
            <a:tailEnd/>
          </a:ln>
          <a:effectLst/>
        </p:spPr>
      </p:pic>
      <p:sp>
        <p:nvSpPr>
          <p:cNvPr id="6" name="CaixaDeTexto 1"/>
          <p:cNvSpPr txBox="1">
            <a:spLocks noChangeArrowheads="1"/>
          </p:cNvSpPr>
          <p:nvPr/>
        </p:nvSpPr>
        <p:spPr bwMode="auto">
          <a:xfrm>
            <a:off x="9817100" y="6489700"/>
            <a:ext cx="23749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r>
              <a:rPr lang="pt-BR" altLang="pt-BR" dirty="0" smtClean="0">
                <a:solidFill>
                  <a:srgbClr val="FFC000"/>
                </a:solidFill>
              </a:rPr>
              <a:t>Correr CJ </a:t>
            </a:r>
            <a:r>
              <a:rPr lang="pt-BR" altLang="pt-BR" dirty="0" err="1" smtClean="0">
                <a:solidFill>
                  <a:srgbClr val="FFC000"/>
                </a:solidFill>
              </a:rPr>
              <a:t>et</a:t>
            </a:r>
            <a:r>
              <a:rPr lang="pt-BR" altLang="pt-BR" dirty="0" smtClean="0">
                <a:solidFill>
                  <a:srgbClr val="FFC000"/>
                </a:solidFill>
              </a:rPr>
              <a:t> </a:t>
            </a:r>
            <a:r>
              <a:rPr lang="pt-BR" altLang="pt-BR" dirty="0">
                <a:solidFill>
                  <a:srgbClr val="FFC000"/>
                </a:solidFill>
              </a:rPr>
              <a:t>al</a:t>
            </a:r>
            <a:r>
              <a:rPr lang="pt-BR" altLang="pt-BR" dirty="0" smtClean="0">
                <a:solidFill>
                  <a:srgbClr val="FFC000"/>
                </a:solidFill>
              </a:rPr>
              <a:t>. 2011</a:t>
            </a:r>
            <a:endParaRPr lang="pt-BR" altLang="pt-BR" dirty="0">
              <a:solidFill>
                <a:srgbClr val="FFC000"/>
              </a:solidFill>
            </a:endParaRPr>
          </a:p>
        </p:txBody>
      </p:sp>
    </p:spTree>
    <p:extLst>
      <p:ext uri="{BB962C8B-B14F-4D97-AF65-F5344CB8AC3E}">
        <p14:creationId xmlns="" xmlns:p14="http://schemas.microsoft.com/office/powerpoint/2010/main" val="1437683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p:cNvSpPr txBox="1">
            <a:spLocks/>
          </p:cNvSpPr>
          <p:nvPr/>
        </p:nvSpPr>
        <p:spPr>
          <a:xfrm>
            <a:off x="2502575" y="111661"/>
            <a:ext cx="7171981" cy="7773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2800" dirty="0" smtClean="0">
                <a:solidFill>
                  <a:srgbClr val="00FFFF"/>
                </a:solidFill>
              </a:rPr>
              <a:t>Funções do Farmacêutico no SUS</a:t>
            </a:r>
            <a:endParaRPr lang="pt-BR" sz="2000" dirty="0" smtClean="0">
              <a:solidFill>
                <a:srgbClr val="00FFFF"/>
              </a:solidFill>
            </a:endParaRPr>
          </a:p>
        </p:txBody>
      </p:sp>
      <p:pic>
        <p:nvPicPr>
          <p:cNvPr id="2050" name="Picture 2"/>
          <p:cNvPicPr>
            <a:picLocks noChangeAspect="1" noChangeArrowheads="1"/>
          </p:cNvPicPr>
          <p:nvPr/>
        </p:nvPicPr>
        <p:blipFill>
          <a:blip r:embed="rId2"/>
          <a:srcRect b="53989"/>
          <a:stretch>
            <a:fillRect/>
          </a:stretch>
        </p:blipFill>
        <p:spPr bwMode="auto">
          <a:xfrm>
            <a:off x="1304288" y="1771650"/>
            <a:ext cx="9514525" cy="3384550"/>
          </a:xfrm>
          <a:prstGeom prst="rect">
            <a:avLst/>
          </a:prstGeom>
          <a:noFill/>
          <a:ln w="9525">
            <a:noFill/>
            <a:miter lim="800000"/>
            <a:headEnd/>
            <a:tailEnd/>
          </a:ln>
          <a:effectLst/>
        </p:spPr>
      </p:pic>
      <p:sp>
        <p:nvSpPr>
          <p:cNvPr id="7" name="Retângulo 6"/>
          <p:cNvSpPr/>
          <p:nvPr/>
        </p:nvSpPr>
        <p:spPr>
          <a:xfrm>
            <a:off x="10909300" y="2597834"/>
            <a:ext cx="1282700" cy="1754326"/>
          </a:xfrm>
          <a:prstGeom prst="rect">
            <a:avLst/>
          </a:prstGeom>
        </p:spPr>
        <p:txBody>
          <a:bodyPr wrap="square">
            <a:spAutoFit/>
          </a:bodyPr>
          <a:lstStyle/>
          <a:p>
            <a:pPr fontAlgn="base"/>
            <a:r>
              <a:rPr lang="pt-BR" sz="1200" dirty="0" smtClean="0"/>
              <a:t>Avaliar periodicamente, criar indicadores, promover discussões, e elaborar propostas de melhorias</a:t>
            </a:r>
          </a:p>
        </p:txBody>
      </p:sp>
      <p:sp>
        <p:nvSpPr>
          <p:cNvPr id="9" name="Texto explicativo retangular com cantos arredondados 8"/>
          <p:cNvSpPr/>
          <p:nvPr/>
        </p:nvSpPr>
        <p:spPr>
          <a:xfrm>
            <a:off x="1257300" y="2552700"/>
            <a:ext cx="1562100" cy="1308100"/>
          </a:xfrm>
          <a:prstGeom prst="wedgeRoundRectCallout">
            <a:avLst>
              <a:gd name="adj1" fmla="val 76476"/>
              <a:gd name="adj2" fmla="val -31625"/>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marL="177800" indent="-177800" fontAlgn="base"/>
            <a:r>
              <a:rPr lang="pt-BR" sz="1200" dirty="0" smtClean="0"/>
              <a:t>Coordenar e elaborar o planejamento periódico de compras </a:t>
            </a:r>
          </a:p>
        </p:txBody>
      </p:sp>
      <p:sp>
        <p:nvSpPr>
          <p:cNvPr id="10" name="Chave direita 9"/>
          <p:cNvSpPr/>
          <p:nvPr/>
        </p:nvSpPr>
        <p:spPr>
          <a:xfrm>
            <a:off x="10668000" y="1549400"/>
            <a:ext cx="457200" cy="3797300"/>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grpSp>
        <p:nvGrpSpPr>
          <p:cNvPr id="17" name="Grupo 16"/>
          <p:cNvGrpSpPr/>
          <p:nvPr/>
        </p:nvGrpSpPr>
        <p:grpSpPr>
          <a:xfrm>
            <a:off x="8585200" y="1714500"/>
            <a:ext cx="1866900" cy="1320800"/>
            <a:chOff x="8585200" y="1714500"/>
            <a:chExt cx="1866900" cy="1320800"/>
          </a:xfrm>
        </p:grpSpPr>
        <p:sp>
          <p:nvSpPr>
            <p:cNvPr id="13" name="Texto explicativo retangular com cantos arredondados 12"/>
            <p:cNvSpPr/>
            <p:nvPr/>
          </p:nvSpPr>
          <p:spPr>
            <a:xfrm>
              <a:off x="8597900" y="1727200"/>
              <a:ext cx="1854200" cy="1308100"/>
            </a:xfrm>
            <a:prstGeom prst="wedgeRoundRectCallout">
              <a:avLst>
                <a:gd name="adj1" fmla="val -93574"/>
                <a:gd name="adj2" fmla="val 105269"/>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marL="177800" indent="-177800" fontAlgn="base"/>
              <a:endParaRPr lang="pt-BR" sz="1200" dirty="0" smtClean="0"/>
            </a:p>
          </p:txBody>
        </p:sp>
        <p:sp>
          <p:nvSpPr>
            <p:cNvPr id="12" name="Texto explicativo retangular com cantos arredondados 11"/>
            <p:cNvSpPr/>
            <p:nvPr/>
          </p:nvSpPr>
          <p:spPr>
            <a:xfrm>
              <a:off x="8585200" y="1727200"/>
              <a:ext cx="1854200" cy="1308100"/>
            </a:xfrm>
            <a:prstGeom prst="wedgeRoundRectCallout">
              <a:avLst>
                <a:gd name="adj1" fmla="val -83489"/>
                <a:gd name="adj2" fmla="val 34395"/>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marL="177800" indent="-177800" fontAlgn="base"/>
              <a:endParaRPr lang="pt-BR" sz="1200" dirty="0" smtClean="0"/>
            </a:p>
          </p:txBody>
        </p:sp>
        <p:sp>
          <p:nvSpPr>
            <p:cNvPr id="11" name="Texto explicativo retangular com cantos arredondados 10"/>
            <p:cNvSpPr/>
            <p:nvPr/>
          </p:nvSpPr>
          <p:spPr>
            <a:xfrm>
              <a:off x="8585200" y="1714500"/>
              <a:ext cx="1854200" cy="1308100"/>
            </a:xfrm>
            <a:prstGeom prst="wedgeRoundRectCallout">
              <a:avLst>
                <a:gd name="adj1" fmla="val -159917"/>
                <a:gd name="adj2" fmla="val -19003"/>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marL="177800" indent="-177800" fontAlgn="base"/>
              <a:r>
                <a:rPr lang="pt-BR" sz="1200" dirty="0" smtClean="0"/>
                <a:t>Receber, armazenar e distribuir adequadamente os medicamentos</a:t>
              </a:r>
            </a:p>
          </p:txBody>
        </p:sp>
      </p:grpSp>
      <p:grpSp>
        <p:nvGrpSpPr>
          <p:cNvPr id="16" name="Grupo 15"/>
          <p:cNvGrpSpPr/>
          <p:nvPr/>
        </p:nvGrpSpPr>
        <p:grpSpPr>
          <a:xfrm>
            <a:off x="4483100" y="5346700"/>
            <a:ext cx="4064000" cy="1308100"/>
            <a:chOff x="3797300" y="5321300"/>
            <a:chExt cx="4064000" cy="1308100"/>
          </a:xfrm>
        </p:grpSpPr>
        <p:sp>
          <p:nvSpPr>
            <p:cNvPr id="14" name="Texto explicativo retangular com cantos arredondados 13"/>
            <p:cNvSpPr/>
            <p:nvPr/>
          </p:nvSpPr>
          <p:spPr>
            <a:xfrm>
              <a:off x="3810000" y="5321300"/>
              <a:ext cx="4051300" cy="1308100"/>
            </a:xfrm>
            <a:prstGeom prst="wedgeRoundRectCallout">
              <a:avLst>
                <a:gd name="adj1" fmla="val -35155"/>
                <a:gd name="adj2" fmla="val -8599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marL="177800" indent="-177800" fontAlgn="base"/>
              <a:endParaRPr lang="pt-BR" sz="1200" dirty="0" smtClean="0"/>
            </a:p>
          </p:txBody>
        </p:sp>
        <p:sp>
          <p:nvSpPr>
            <p:cNvPr id="15" name="Texto explicativo retangular com cantos arredondados 14"/>
            <p:cNvSpPr/>
            <p:nvPr/>
          </p:nvSpPr>
          <p:spPr>
            <a:xfrm>
              <a:off x="3797300" y="5321300"/>
              <a:ext cx="4064000" cy="1308100"/>
            </a:xfrm>
            <a:prstGeom prst="wedgeRoundRectCallout">
              <a:avLst>
                <a:gd name="adj1" fmla="val 6894"/>
                <a:gd name="adj2" fmla="val -83081"/>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marL="177800" indent="-177800" fontAlgn="base"/>
              <a:r>
                <a:rPr lang="pt-BR" sz="1200" dirty="0" smtClean="0"/>
                <a:t>Elaborar, divulgar e acompanhar a implementação de informes técnicos, protocolos terapêuticos e materiais informativos sobre AF</a:t>
              </a:r>
            </a:p>
            <a:p>
              <a:pPr marL="177800" indent="-177800" fontAlgn="base"/>
              <a:r>
                <a:rPr lang="pt-BR" sz="1200" dirty="0" smtClean="0"/>
                <a:t>Promover e intermediar ações que disciplinem a prescrição e a </a:t>
              </a:r>
              <a:r>
                <a:rPr lang="pt-BR" sz="1200" dirty="0" err="1" smtClean="0"/>
                <a:t>dispensação</a:t>
              </a:r>
              <a:endParaRPr lang="pt-BR" sz="1200" dirty="0" smtClean="0"/>
            </a:p>
          </p:txBody>
        </p:sp>
      </p:grpSp>
      <p:sp>
        <p:nvSpPr>
          <p:cNvPr id="18" name="Chave direita 17"/>
          <p:cNvSpPr/>
          <p:nvPr/>
        </p:nvSpPr>
        <p:spPr>
          <a:xfrm rot="10800000">
            <a:off x="914400" y="1536700"/>
            <a:ext cx="457200" cy="3898900"/>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9" name="Retângulo 18"/>
          <p:cNvSpPr/>
          <p:nvPr/>
        </p:nvSpPr>
        <p:spPr>
          <a:xfrm>
            <a:off x="0" y="2775634"/>
            <a:ext cx="1219200" cy="1200329"/>
          </a:xfrm>
          <a:prstGeom prst="rect">
            <a:avLst/>
          </a:prstGeom>
        </p:spPr>
        <p:txBody>
          <a:bodyPr wrap="square">
            <a:spAutoFit/>
          </a:bodyPr>
          <a:lstStyle/>
          <a:p>
            <a:pPr fontAlgn="base"/>
            <a:r>
              <a:rPr lang="pt-BR" sz="1200" dirty="0" smtClean="0"/>
              <a:t>Participar do planejamento, estruturação e organização, execução e aquisição</a:t>
            </a:r>
          </a:p>
        </p:txBody>
      </p:sp>
      <p:sp>
        <p:nvSpPr>
          <p:cNvPr id="20" name="Texto explicativo retangular com cantos arredondados 19"/>
          <p:cNvSpPr/>
          <p:nvPr/>
        </p:nvSpPr>
        <p:spPr>
          <a:xfrm>
            <a:off x="1320800" y="4178300"/>
            <a:ext cx="1651000" cy="1130300"/>
          </a:xfrm>
          <a:prstGeom prst="wedgeRoundRectCallout">
            <a:avLst>
              <a:gd name="adj1" fmla="val 91460"/>
              <a:gd name="adj2" fmla="val -7599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marL="177800" indent="-177800" fontAlgn="base"/>
            <a:r>
              <a:rPr lang="pt-BR" sz="1200" dirty="0" smtClean="0"/>
              <a:t>Elaborar e divulgar a Relação de Medicamentos (municipal ou estadual)</a:t>
            </a:r>
          </a:p>
        </p:txBody>
      </p:sp>
      <p:sp>
        <p:nvSpPr>
          <p:cNvPr id="21" name="Texto explicativo retangular com cantos arredondados 20"/>
          <p:cNvSpPr/>
          <p:nvPr/>
        </p:nvSpPr>
        <p:spPr>
          <a:xfrm>
            <a:off x="1524000" y="5562600"/>
            <a:ext cx="2413000" cy="990600"/>
          </a:xfrm>
          <a:prstGeom prst="wedgeRoundRectCallout">
            <a:avLst>
              <a:gd name="adj1" fmla="val 61526"/>
              <a:gd name="adj2" fmla="val -114459"/>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177800" indent="-177800" fontAlgn="base"/>
            <a:r>
              <a:rPr lang="pt-BR" sz="1200" dirty="0" smtClean="0"/>
              <a:t>Promover capacitações, treinamentos  de profissionais e  captação de estagiários e acadêmicos de Farmácia</a:t>
            </a:r>
          </a:p>
        </p:txBody>
      </p:sp>
      <p:sp>
        <p:nvSpPr>
          <p:cNvPr id="22" name="Retângulo de cantos arredondados 21"/>
          <p:cNvSpPr/>
          <p:nvPr/>
        </p:nvSpPr>
        <p:spPr>
          <a:xfrm>
            <a:off x="8940800" y="3175000"/>
            <a:ext cx="1790700" cy="9779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pt-BR" sz="1200" dirty="0" smtClean="0"/>
              <a:t>Elaborar e  implementar normas e Procedimentos Operacionais Padrão</a:t>
            </a:r>
            <a:endParaRPr lang="pt-BR" sz="1200" dirty="0"/>
          </a:p>
        </p:txBody>
      </p:sp>
      <p:sp>
        <p:nvSpPr>
          <p:cNvPr id="23" name="Título 3"/>
          <p:cNvSpPr txBox="1">
            <a:spLocks/>
          </p:cNvSpPr>
          <p:nvPr/>
        </p:nvSpPr>
        <p:spPr>
          <a:xfrm>
            <a:off x="297985" y="819807"/>
            <a:ext cx="4362915" cy="4882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r>
              <a:rPr lang="pt-BR" sz="2400" b="1" dirty="0" smtClean="0">
                <a:solidFill>
                  <a:srgbClr val="FFFF00"/>
                </a:solidFill>
              </a:rPr>
              <a:t>Ações técnico-gerenciais</a:t>
            </a:r>
            <a:endParaRPr lang="pt-BR" sz="2400" dirty="0" smtClean="0"/>
          </a:p>
        </p:txBody>
      </p:sp>
      <p:sp>
        <p:nvSpPr>
          <p:cNvPr id="24" name="CaixaDeTexto 1"/>
          <p:cNvSpPr txBox="1">
            <a:spLocks noChangeArrowheads="1"/>
          </p:cNvSpPr>
          <p:nvPr/>
        </p:nvSpPr>
        <p:spPr bwMode="auto">
          <a:xfrm>
            <a:off x="9311578" y="6166315"/>
            <a:ext cx="2675982"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r>
              <a:rPr lang="pt-BR" altLang="pt-BR" sz="1400" dirty="0" smtClean="0">
                <a:solidFill>
                  <a:srgbClr val="FFC000"/>
                </a:solidFill>
              </a:rPr>
              <a:t>Adaptado de: </a:t>
            </a:r>
            <a:r>
              <a:rPr lang="pt-BR" altLang="pt-BR" sz="1400" i="1" dirty="0" smtClean="0">
                <a:solidFill>
                  <a:srgbClr val="FFC000"/>
                </a:solidFill>
              </a:rPr>
              <a:t>A Importância do Farmacêutico no SUS, 2011</a:t>
            </a:r>
            <a:endParaRPr lang="pt-BR" altLang="pt-BR" sz="1400" i="1" dirty="0">
              <a:solidFill>
                <a:srgbClr val="FFC000"/>
              </a:solidFill>
            </a:endParaRPr>
          </a:p>
        </p:txBody>
      </p:sp>
    </p:spTree>
    <p:extLst>
      <p:ext uri="{BB962C8B-B14F-4D97-AF65-F5344CB8AC3E}">
        <p14:creationId xmlns="" xmlns:p14="http://schemas.microsoft.com/office/powerpoint/2010/main" val="143768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ox(in)">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plus(in)">
                                      <p:cBhvr>
                                        <p:cTn id="26" dur="20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amond(in)">
                                      <p:cBhvr>
                                        <p:cTn id="31" dur="20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linds(horizontal)">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checkerboard(across)">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ppt_x"/>
                                          </p:val>
                                        </p:tav>
                                        <p:tav tm="100000">
                                          <p:val>
                                            <p:strVal val="#ppt_x"/>
                                          </p:val>
                                        </p:tav>
                                      </p:tavLst>
                                    </p:anim>
                                    <p:anim calcmode="lin" valueType="num">
                                      <p:cBhvr additive="base">
                                        <p:cTn id="5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8" grpId="0" animBg="1"/>
      <p:bldP spid="19" grpId="0"/>
      <p:bldP spid="20"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2"/>
          <a:srcRect t="46011"/>
          <a:stretch>
            <a:fillRect/>
          </a:stretch>
        </p:blipFill>
        <p:spPr bwMode="auto">
          <a:xfrm>
            <a:off x="1258888" y="1524000"/>
            <a:ext cx="8853970" cy="3695700"/>
          </a:xfrm>
          <a:prstGeom prst="rect">
            <a:avLst/>
          </a:prstGeom>
          <a:noFill/>
          <a:ln w="9525">
            <a:noFill/>
            <a:miter lim="800000"/>
            <a:headEnd/>
            <a:tailEnd/>
          </a:ln>
          <a:effectLst/>
        </p:spPr>
      </p:pic>
      <p:sp>
        <p:nvSpPr>
          <p:cNvPr id="5" name="Título 3"/>
          <p:cNvSpPr txBox="1">
            <a:spLocks/>
          </p:cNvSpPr>
          <p:nvPr/>
        </p:nvSpPr>
        <p:spPr>
          <a:xfrm>
            <a:off x="2502575" y="111661"/>
            <a:ext cx="7171981" cy="7773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2800" dirty="0" smtClean="0">
                <a:solidFill>
                  <a:srgbClr val="00FFFF"/>
                </a:solidFill>
              </a:rPr>
              <a:t>Funções do Farmacêutico no SUS</a:t>
            </a:r>
            <a:endParaRPr lang="pt-BR" sz="2000" dirty="0" smtClean="0">
              <a:solidFill>
                <a:srgbClr val="00FFFF"/>
              </a:solidFill>
            </a:endParaRPr>
          </a:p>
        </p:txBody>
      </p:sp>
      <p:sp>
        <p:nvSpPr>
          <p:cNvPr id="9" name="Texto explicativo retangular com cantos arredondados 8"/>
          <p:cNvSpPr/>
          <p:nvPr/>
        </p:nvSpPr>
        <p:spPr>
          <a:xfrm>
            <a:off x="10029160" y="1181100"/>
            <a:ext cx="1889938" cy="1221859"/>
          </a:xfrm>
          <a:prstGeom prst="wedgeRoundRectCallout">
            <a:avLst>
              <a:gd name="adj1" fmla="val -88778"/>
              <a:gd name="adj2" fmla="val 80114"/>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marL="177800" indent="-177800"/>
            <a:r>
              <a:rPr lang="pt-BR" sz="1200" dirty="0" smtClean="0"/>
              <a:t>Obtenção de medicamentos de responsabilidade das três esferas governamentais; </a:t>
            </a:r>
          </a:p>
        </p:txBody>
      </p:sp>
      <p:sp>
        <p:nvSpPr>
          <p:cNvPr id="14" name="Texto explicativo retangular com cantos arredondados 13"/>
          <p:cNvSpPr/>
          <p:nvPr/>
        </p:nvSpPr>
        <p:spPr>
          <a:xfrm>
            <a:off x="10154092" y="2433377"/>
            <a:ext cx="1903229" cy="2425702"/>
          </a:xfrm>
          <a:prstGeom prst="wedgeRoundRectCallout">
            <a:avLst>
              <a:gd name="adj1" fmla="val -103870"/>
              <a:gd name="adj2" fmla="val 32160"/>
              <a:gd name="adj3" fmla="val 16667"/>
            </a:avLst>
          </a:prstGeom>
          <a:solidFill>
            <a:srgbClr val="FF9999"/>
          </a:solidFill>
          <a:ln>
            <a:solidFill>
              <a:srgbClr val="FF9999"/>
            </a:solidFill>
          </a:ln>
        </p:spPr>
        <p:style>
          <a:lnRef idx="1">
            <a:schemeClr val="accent3"/>
          </a:lnRef>
          <a:fillRef idx="2">
            <a:schemeClr val="accent3"/>
          </a:fillRef>
          <a:effectRef idx="1">
            <a:schemeClr val="accent3"/>
          </a:effectRef>
          <a:fontRef idx="minor">
            <a:schemeClr val="dk1"/>
          </a:fontRef>
        </p:style>
        <p:txBody>
          <a:bodyPr rtlCol="0" anchor="ctr"/>
          <a:lstStyle/>
          <a:p>
            <a:r>
              <a:rPr lang="pt-BR" sz="1200" dirty="0" smtClean="0"/>
              <a:t>Participar de ações que abranjam toda a rede de atenção à saúde, visando Uso Racional, notificando Reações Adversas e prevenindo Problemas Relacionados à Medicamentos (PRM), conforme necessidade e condições de execução;</a:t>
            </a:r>
          </a:p>
        </p:txBody>
      </p:sp>
      <p:sp>
        <p:nvSpPr>
          <p:cNvPr id="15" name="Texto explicativo retangular com cantos arredondados 14"/>
          <p:cNvSpPr/>
          <p:nvPr/>
        </p:nvSpPr>
        <p:spPr>
          <a:xfrm>
            <a:off x="5588886" y="5429169"/>
            <a:ext cx="4064000" cy="1234853"/>
          </a:xfrm>
          <a:prstGeom prst="wedgeRoundRectCallout">
            <a:avLst>
              <a:gd name="adj1" fmla="val 13958"/>
              <a:gd name="adj2" fmla="val -101163"/>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marL="177800" indent="-177800"/>
            <a:r>
              <a:rPr lang="pt-BR" sz="1200" dirty="0" smtClean="0"/>
              <a:t>Participar da elaboração, implantação e acompanhamento de ações em saúde voltadas para doenças crônicas e programas estratégicos, bem como, participar de campanhas e eventos relacionados à saúde e a aos ciclos de vida</a:t>
            </a:r>
          </a:p>
        </p:txBody>
      </p:sp>
      <p:grpSp>
        <p:nvGrpSpPr>
          <p:cNvPr id="30" name="Grupo 29"/>
          <p:cNvGrpSpPr/>
          <p:nvPr/>
        </p:nvGrpSpPr>
        <p:grpSpPr>
          <a:xfrm>
            <a:off x="0" y="1397000"/>
            <a:ext cx="1371600" cy="4064000"/>
            <a:chOff x="0" y="1397000"/>
            <a:chExt cx="1371600" cy="4064000"/>
          </a:xfrm>
        </p:grpSpPr>
        <p:sp>
          <p:nvSpPr>
            <p:cNvPr id="18" name="Chave direita 17"/>
            <p:cNvSpPr/>
            <p:nvPr/>
          </p:nvSpPr>
          <p:spPr>
            <a:xfrm rot="10800000">
              <a:off x="914400" y="1397000"/>
              <a:ext cx="457200" cy="4064000"/>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9" name="Retângulo 18"/>
            <p:cNvSpPr/>
            <p:nvPr/>
          </p:nvSpPr>
          <p:spPr>
            <a:xfrm>
              <a:off x="0" y="2775634"/>
              <a:ext cx="1219200" cy="1938992"/>
            </a:xfrm>
            <a:prstGeom prst="rect">
              <a:avLst/>
            </a:prstGeom>
          </p:spPr>
          <p:txBody>
            <a:bodyPr wrap="square">
              <a:spAutoFit/>
            </a:bodyPr>
            <a:lstStyle/>
            <a:p>
              <a:pPr fontAlgn="base"/>
              <a:r>
                <a:rPr lang="pt-BR" sz="1200" dirty="0" smtClean="0"/>
                <a:t>Identificar as necessidades da população realizando ações de educação em saúde, visitas domiciliares e atendimento individual</a:t>
              </a:r>
            </a:p>
          </p:txBody>
        </p:sp>
      </p:grpSp>
      <p:sp>
        <p:nvSpPr>
          <p:cNvPr id="20" name="Texto explicativo retangular com cantos arredondados 19"/>
          <p:cNvSpPr/>
          <p:nvPr/>
        </p:nvSpPr>
        <p:spPr>
          <a:xfrm>
            <a:off x="1320799" y="4178300"/>
            <a:ext cx="1868967" cy="1308100"/>
          </a:xfrm>
          <a:prstGeom prst="wedgeRoundRectCallout">
            <a:avLst>
              <a:gd name="adj1" fmla="val 11603"/>
              <a:gd name="adj2" fmla="val -72746"/>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marL="177800" indent="-177800" fontAlgn="base"/>
            <a:r>
              <a:rPr lang="pt-BR" sz="1200" dirty="0" smtClean="0"/>
              <a:t>Participar da elaboração de planos terapêuticos, conciliação de medicamentos e gestão de caso</a:t>
            </a:r>
          </a:p>
          <a:p>
            <a:pPr marL="177800" indent="-177800" fontAlgn="base"/>
            <a:r>
              <a:rPr lang="pt-BR" sz="1200" dirty="0" smtClean="0">
                <a:solidFill>
                  <a:schemeClr val="tx1"/>
                </a:solidFill>
              </a:rPr>
              <a:t>Participar do NASF</a:t>
            </a:r>
          </a:p>
        </p:txBody>
      </p:sp>
      <p:sp>
        <p:nvSpPr>
          <p:cNvPr id="21" name="Texto explicativo retangular com cantos arredondados 20"/>
          <p:cNvSpPr/>
          <p:nvPr/>
        </p:nvSpPr>
        <p:spPr>
          <a:xfrm>
            <a:off x="4160873" y="1043763"/>
            <a:ext cx="2824718" cy="990600"/>
          </a:xfrm>
          <a:prstGeom prst="wedgeRoundRectCallout">
            <a:avLst>
              <a:gd name="adj1" fmla="val -56565"/>
              <a:gd name="adj2" fmla="val 76596"/>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177800" indent="-177800"/>
            <a:r>
              <a:rPr lang="pt-BR" sz="1200" dirty="0" smtClean="0"/>
              <a:t>Contatar </a:t>
            </a:r>
            <a:r>
              <a:rPr lang="pt-BR" sz="1200" dirty="0" err="1" smtClean="0"/>
              <a:t>prescritores</a:t>
            </a:r>
            <a:r>
              <a:rPr lang="pt-BR" sz="1200" dirty="0" smtClean="0"/>
              <a:t> para evitar aviamento de receitas prejudiciais</a:t>
            </a:r>
          </a:p>
          <a:p>
            <a:pPr marL="177800" indent="-177800"/>
            <a:r>
              <a:rPr lang="pt-BR" sz="1200" dirty="0" smtClean="0"/>
              <a:t>Elaborar ações e intervenções para redução de erros de medicação</a:t>
            </a:r>
          </a:p>
        </p:txBody>
      </p:sp>
      <p:sp>
        <p:nvSpPr>
          <p:cNvPr id="22" name="Retângulo de cantos arredondados 21"/>
          <p:cNvSpPr/>
          <p:nvPr/>
        </p:nvSpPr>
        <p:spPr>
          <a:xfrm>
            <a:off x="202019" y="5599223"/>
            <a:ext cx="2267984" cy="9779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177800" indent="-177800" algn="ctr"/>
            <a:r>
              <a:rPr lang="pt-BR" sz="1200" dirty="0" smtClean="0"/>
              <a:t>Reunir e interagir com a Comissão Local de Saúde e/ou Conselho Municipal de Saúde;</a:t>
            </a:r>
          </a:p>
        </p:txBody>
      </p:sp>
      <p:sp>
        <p:nvSpPr>
          <p:cNvPr id="23" name="Título 3"/>
          <p:cNvSpPr txBox="1">
            <a:spLocks/>
          </p:cNvSpPr>
          <p:nvPr/>
        </p:nvSpPr>
        <p:spPr>
          <a:xfrm>
            <a:off x="297985" y="819807"/>
            <a:ext cx="4362915" cy="4882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r>
              <a:rPr lang="pt-BR" sz="2400" b="1" dirty="0" smtClean="0">
                <a:solidFill>
                  <a:srgbClr val="FFFF00"/>
                </a:solidFill>
              </a:rPr>
              <a:t>Ações técnico-assistenciais</a:t>
            </a:r>
            <a:endParaRPr lang="pt-BR" sz="2400" dirty="0" smtClean="0"/>
          </a:p>
        </p:txBody>
      </p:sp>
      <p:sp>
        <p:nvSpPr>
          <p:cNvPr id="25" name="Texto explicativo retangular com cantos arredondados 24"/>
          <p:cNvSpPr/>
          <p:nvPr/>
        </p:nvSpPr>
        <p:spPr>
          <a:xfrm>
            <a:off x="7587216" y="886932"/>
            <a:ext cx="1889938" cy="1221859"/>
          </a:xfrm>
          <a:prstGeom prst="wedgeRoundRectCallout">
            <a:avLst>
              <a:gd name="adj1" fmla="val -120845"/>
              <a:gd name="adj2" fmla="val 129715"/>
              <a:gd name="adj3" fmla="val 16667"/>
            </a:avLst>
          </a:prstGeom>
          <a:solidFill>
            <a:srgbClr val="9966FF"/>
          </a:soli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marL="177800" indent="-177800"/>
            <a:r>
              <a:rPr lang="pt-BR" sz="1200" dirty="0" smtClean="0"/>
              <a:t>Promover ações de educação permanente para os profissionais de saúde</a:t>
            </a:r>
          </a:p>
        </p:txBody>
      </p:sp>
      <p:sp>
        <p:nvSpPr>
          <p:cNvPr id="26" name="Texto explicativo retangular com cantos arredondados 25"/>
          <p:cNvSpPr/>
          <p:nvPr/>
        </p:nvSpPr>
        <p:spPr>
          <a:xfrm>
            <a:off x="2558900" y="5566144"/>
            <a:ext cx="2970029" cy="1079204"/>
          </a:xfrm>
          <a:prstGeom prst="wedgeRoundRectCallout">
            <a:avLst>
              <a:gd name="adj1" fmla="val 7072"/>
              <a:gd name="adj2" fmla="val -267829"/>
              <a:gd name="adj3" fmla="val 16667"/>
            </a:avLst>
          </a:prstGeom>
          <a:solidFill>
            <a:srgbClr val="FF5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177800" indent="-177800"/>
            <a:r>
              <a:rPr lang="pt-BR" sz="1200" dirty="0" smtClean="0"/>
              <a:t>Participar da inserção e incorporação da gestão humanizada e das práticas integrativas no SUS (acupuntura, homeopatia, </a:t>
            </a:r>
            <a:r>
              <a:rPr lang="pt-BR" sz="1200" dirty="0" err="1" smtClean="0"/>
              <a:t>fitoterapia</a:t>
            </a:r>
            <a:r>
              <a:rPr lang="pt-BR" sz="1200" dirty="0" smtClean="0"/>
              <a:t>, medicina </a:t>
            </a:r>
            <a:r>
              <a:rPr lang="pt-BR" sz="1200" dirty="0" err="1" smtClean="0"/>
              <a:t>antroposófica</a:t>
            </a:r>
            <a:r>
              <a:rPr lang="pt-BR" sz="1200" dirty="0" smtClean="0"/>
              <a:t>, </a:t>
            </a:r>
            <a:r>
              <a:rPr lang="pt-BR" sz="1200" dirty="0" err="1" smtClean="0"/>
              <a:t>etc</a:t>
            </a:r>
            <a:r>
              <a:rPr lang="pt-BR" sz="1200" dirty="0" smtClean="0"/>
              <a:t>);</a:t>
            </a:r>
          </a:p>
        </p:txBody>
      </p:sp>
      <p:sp>
        <p:nvSpPr>
          <p:cNvPr id="27" name="Texto explicativo retangular com cantos arredondados 26"/>
          <p:cNvSpPr/>
          <p:nvPr/>
        </p:nvSpPr>
        <p:spPr>
          <a:xfrm>
            <a:off x="4698703" y="4295552"/>
            <a:ext cx="2340049" cy="893135"/>
          </a:xfrm>
          <a:prstGeom prst="wedgeRoundRectCallout">
            <a:avLst>
              <a:gd name="adj1" fmla="val -50090"/>
              <a:gd name="adj2" fmla="val -149770"/>
              <a:gd name="adj3" fmla="val 16667"/>
            </a:avLst>
          </a:prstGeom>
          <a:solidFill>
            <a:srgbClr val="FFCC00"/>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marL="177800" indent="-177800"/>
            <a:r>
              <a:rPr lang="pt-BR" sz="1200" dirty="0" smtClean="0">
                <a:solidFill>
                  <a:schemeClr val="bg1"/>
                </a:solidFill>
              </a:rPr>
              <a:t>Participar do Programa de Gerenciamento de Resíduos de Serviços de Saúde (PGRSS)</a:t>
            </a:r>
          </a:p>
        </p:txBody>
      </p:sp>
      <p:sp>
        <p:nvSpPr>
          <p:cNvPr id="28" name="Texto explicativo retangular com cantos arredondados 27"/>
          <p:cNvSpPr/>
          <p:nvPr/>
        </p:nvSpPr>
        <p:spPr>
          <a:xfrm>
            <a:off x="9848862" y="4886965"/>
            <a:ext cx="2200940" cy="1687327"/>
          </a:xfrm>
          <a:prstGeom prst="wedgeRoundRectCallout">
            <a:avLst>
              <a:gd name="adj1" fmla="val -94194"/>
              <a:gd name="adj2" fmla="val -66445"/>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177800" indent="-177800"/>
            <a:r>
              <a:rPr lang="pt-BR" sz="1200" dirty="0" smtClean="0">
                <a:solidFill>
                  <a:schemeClr val="bg1"/>
                </a:solidFill>
              </a:rPr>
              <a:t>Planejar e conduzir grupos de controle do tabagismo;</a:t>
            </a:r>
          </a:p>
          <a:p>
            <a:pPr marL="177800" indent="-177800"/>
            <a:r>
              <a:rPr lang="pt-BR" sz="1200" dirty="0" smtClean="0">
                <a:solidFill>
                  <a:schemeClr val="bg1"/>
                </a:solidFill>
              </a:rPr>
              <a:t>Promover ações de AF para grupos especiais (população carcerária, indígena e profissionais do sexo)</a:t>
            </a:r>
            <a:endParaRPr lang="pt-BR" sz="1200" dirty="0">
              <a:solidFill>
                <a:schemeClr val="bg1"/>
              </a:solidFill>
            </a:endParaRPr>
          </a:p>
        </p:txBody>
      </p:sp>
      <p:sp>
        <p:nvSpPr>
          <p:cNvPr id="31" name="CaixaDeTexto 1"/>
          <p:cNvSpPr txBox="1">
            <a:spLocks noChangeArrowheads="1"/>
          </p:cNvSpPr>
          <p:nvPr/>
        </p:nvSpPr>
        <p:spPr bwMode="auto">
          <a:xfrm>
            <a:off x="11452301" y="6550223"/>
            <a:ext cx="60216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r>
              <a:rPr lang="pt-BR" altLang="pt-BR" sz="1400" dirty="0" smtClean="0">
                <a:solidFill>
                  <a:srgbClr val="FFC000"/>
                </a:solidFill>
              </a:rPr>
              <a:t>Idem</a:t>
            </a:r>
            <a:endParaRPr lang="pt-BR" altLang="pt-BR" sz="1400" i="1" dirty="0">
              <a:solidFill>
                <a:srgbClr val="FFC000"/>
              </a:solidFill>
            </a:endParaRPr>
          </a:p>
        </p:txBody>
      </p:sp>
    </p:spTree>
    <p:extLst>
      <p:ext uri="{BB962C8B-B14F-4D97-AF65-F5344CB8AC3E}">
        <p14:creationId xmlns="" xmlns:p14="http://schemas.microsoft.com/office/powerpoint/2010/main" val="143768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ox(i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linds(horizontal)">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checkerboard(across)">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linds(horizontal)">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checkerboard(across)">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blinds(horizontal)">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P spid="20" grpId="0" animBg="1"/>
      <p:bldP spid="21" grpId="0" animBg="1"/>
      <p:bldP spid="22" grpId="0" animBg="1"/>
      <p:bldP spid="25" grpId="0" animBg="1"/>
      <p:bldP spid="26" grpId="0" animBg="1"/>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46602" y="365760"/>
            <a:ext cx="10102468" cy="1132534"/>
          </a:xfrm>
        </p:spPr>
        <p:txBody>
          <a:bodyPr>
            <a:normAutofit/>
          </a:bodyPr>
          <a:lstStyle/>
          <a:p>
            <a:pPr algn="ctr"/>
            <a:r>
              <a:rPr lang="pt-BR" sz="4200" dirty="0" smtClean="0">
                <a:solidFill>
                  <a:srgbClr val="00FFFF"/>
                </a:solidFill>
              </a:rPr>
              <a:t>Formação do Farmacêutico</a:t>
            </a:r>
            <a:endParaRPr lang="pt-BR" sz="4200" dirty="0">
              <a:solidFill>
                <a:srgbClr val="00FFFF"/>
              </a:solidFill>
            </a:endParaRPr>
          </a:p>
        </p:txBody>
      </p:sp>
      <p:sp>
        <p:nvSpPr>
          <p:cNvPr id="5" name="Título 3"/>
          <p:cNvSpPr txBox="1">
            <a:spLocks/>
          </p:cNvSpPr>
          <p:nvPr/>
        </p:nvSpPr>
        <p:spPr>
          <a:xfrm>
            <a:off x="323385" y="2074127"/>
            <a:ext cx="10794381" cy="46054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r>
              <a:rPr lang="pt-BR" sz="2400" b="1" dirty="0" smtClean="0">
                <a:solidFill>
                  <a:srgbClr val="FFFF00"/>
                </a:solidFill>
              </a:rPr>
              <a:t>Diretrizes </a:t>
            </a:r>
            <a:r>
              <a:rPr lang="pt-BR" sz="2400" b="1" dirty="0">
                <a:solidFill>
                  <a:srgbClr val="FFFF00"/>
                </a:solidFill>
              </a:rPr>
              <a:t>Curriculares Nacionais do </a:t>
            </a:r>
            <a:r>
              <a:rPr lang="pt-BR" sz="2400" b="1" dirty="0" smtClean="0">
                <a:solidFill>
                  <a:srgbClr val="FFFF00"/>
                </a:solidFill>
              </a:rPr>
              <a:t>Curso de </a:t>
            </a:r>
            <a:r>
              <a:rPr lang="pt-BR" sz="2400" b="1" dirty="0">
                <a:solidFill>
                  <a:srgbClr val="FFFF00"/>
                </a:solidFill>
              </a:rPr>
              <a:t>Graduação em </a:t>
            </a:r>
            <a:r>
              <a:rPr lang="pt-BR" sz="2400" b="1" dirty="0" smtClean="0">
                <a:solidFill>
                  <a:srgbClr val="FFFF00"/>
                </a:solidFill>
              </a:rPr>
              <a:t>Farmácia</a:t>
            </a:r>
          </a:p>
          <a:p>
            <a:pPr fontAlgn="base"/>
            <a:r>
              <a:rPr lang="pt-BR" sz="1800" b="1" dirty="0" smtClean="0">
                <a:solidFill>
                  <a:srgbClr val="FFFF00"/>
                </a:solidFill>
              </a:rPr>
              <a:t>Resolução CNE/CES nº2, de 19/02/2002</a:t>
            </a:r>
          </a:p>
          <a:p>
            <a:pPr fontAlgn="base"/>
            <a:endParaRPr lang="pt-BR" sz="1800" b="1" dirty="0">
              <a:solidFill>
                <a:srgbClr val="FFFF00"/>
              </a:solidFill>
            </a:endParaRPr>
          </a:p>
          <a:p>
            <a:pPr fontAlgn="base"/>
            <a:r>
              <a:rPr lang="pt-BR" sz="1800" dirty="0" smtClean="0"/>
              <a:t>Art. 2º ...definem </a:t>
            </a:r>
            <a:r>
              <a:rPr lang="pt-BR" sz="1800" dirty="0"/>
              <a:t>os princípios, fundamentos, condições e procedimentos da </a:t>
            </a:r>
            <a:r>
              <a:rPr lang="pt-BR" sz="1800" dirty="0" smtClean="0"/>
              <a:t>formação...</a:t>
            </a:r>
          </a:p>
          <a:p>
            <a:pPr fontAlgn="base"/>
            <a:endParaRPr lang="pt-BR" sz="1800" dirty="0" smtClean="0"/>
          </a:p>
          <a:p>
            <a:r>
              <a:rPr lang="pt-BR" sz="1800" dirty="0" smtClean="0"/>
              <a:t>Art</a:t>
            </a:r>
            <a:r>
              <a:rPr lang="pt-BR" sz="1800" dirty="0"/>
              <a:t>. 4º </a:t>
            </a:r>
            <a:r>
              <a:rPr lang="pt-BR" sz="1800" dirty="0" smtClean="0"/>
              <a:t>...por objetivo </a:t>
            </a:r>
            <a:r>
              <a:rPr lang="pt-BR" sz="1800" dirty="0"/>
              <a:t>dotar o profissional </a:t>
            </a:r>
            <a:r>
              <a:rPr lang="pt-BR" sz="1800" dirty="0" smtClean="0"/>
              <a:t>dos conhecimentos </a:t>
            </a:r>
            <a:r>
              <a:rPr lang="pt-BR" sz="1800" dirty="0"/>
              <a:t>requeridos para o exercício das seguintes competências e habilidades gerais</a:t>
            </a:r>
            <a:r>
              <a:rPr lang="pt-BR" sz="1800" dirty="0" smtClean="0"/>
              <a:t>: </a:t>
            </a:r>
            <a:r>
              <a:rPr lang="pt-BR" sz="1800" dirty="0"/>
              <a:t>atenção à </a:t>
            </a:r>
            <a:r>
              <a:rPr lang="pt-BR" sz="1800" dirty="0" smtClean="0"/>
              <a:t>saúde; </a:t>
            </a:r>
            <a:r>
              <a:rPr lang="pt-BR" sz="1800" dirty="0"/>
              <a:t>tomada de </a:t>
            </a:r>
            <a:r>
              <a:rPr lang="pt-BR" sz="1800" dirty="0" smtClean="0"/>
              <a:t>decisões; comunicação; liderança; </a:t>
            </a:r>
            <a:r>
              <a:rPr lang="pt-BR" sz="1800" dirty="0"/>
              <a:t>administração e </a:t>
            </a:r>
            <a:r>
              <a:rPr lang="pt-BR" sz="1800" dirty="0" smtClean="0"/>
              <a:t>gerenciamento; e, </a:t>
            </a:r>
            <a:r>
              <a:rPr lang="pt-BR" sz="1800" dirty="0"/>
              <a:t>educação </a:t>
            </a:r>
            <a:r>
              <a:rPr lang="pt-BR" sz="1800" dirty="0" smtClean="0"/>
              <a:t>permanente.</a:t>
            </a:r>
          </a:p>
          <a:p>
            <a:endParaRPr lang="pt-BR" sz="1800" dirty="0" smtClean="0"/>
          </a:p>
          <a:p>
            <a:r>
              <a:rPr lang="pt-BR" sz="1800" dirty="0" smtClean="0"/>
              <a:t>Art</a:t>
            </a:r>
            <a:r>
              <a:rPr lang="pt-BR" sz="1800" dirty="0"/>
              <a:t>. 5º </a:t>
            </a:r>
            <a:r>
              <a:rPr lang="pt-BR" sz="1800" dirty="0" smtClean="0"/>
              <a:t>...dotar </a:t>
            </a:r>
            <a:r>
              <a:rPr lang="pt-BR" sz="1800" dirty="0"/>
              <a:t>o profissional </a:t>
            </a:r>
            <a:r>
              <a:rPr lang="pt-BR" sz="1800" dirty="0" smtClean="0"/>
              <a:t>dos conhecimentos </a:t>
            </a:r>
            <a:r>
              <a:rPr lang="pt-BR" sz="1800" dirty="0"/>
              <a:t>requeridos para o exercício das seguintes competências e </a:t>
            </a:r>
            <a:r>
              <a:rPr lang="pt-BR" sz="1800" dirty="0" smtClean="0"/>
              <a:t>habilidades específicas (31):</a:t>
            </a:r>
          </a:p>
          <a:p>
            <a:endParaRPr lang="pt-BR" sz="1800" dirty="0" smtClean="0"/>
          </a:p>
          <a:p>
            <a:r>
              <a:rPr lang="pt-BR" sz="1800" dirty="0" smtClean="0"/>
              <a:t>Parágrafo </a:t>
            </a:r>
            <a:r>
              <a:rPr lang="pt-BR" sz="1800" dirty="0"/>
              <a:t>único. A formação do Farmacêutico deverá contemplar as </a:t>
            </a:r>
            <a:r>
              <a:rPr lang="pt-BR" sz="1800" dirty="0" smtClean="0"/>
              <a:t>necessidades sociais </a:t>
            </a:r>
            <a:r>
              <a:rPr lang="pt-BR" sz="1800" dirty="0"/>
              <a:t>da saúde, a atenção integral da saúde no sistema regionalizado e hierarquizado </a:t>
            </a:r>
            <a:r>
              <a:rPr lang="pt-BR" sz="1800" dirty="0" smtClean="0"/>
              <a:t>de referência </a:t>
            </a:r>
            <a:r>
              <a:rPr lang="pt-BR" sz="1800" dirty="0"/>
              <a:t>e </a:t>
            </a:r>
            <a:r>
              <a:rPr lang="pt-BR" sz="1800" dirty="0" err="1"/>
              <a:t>contra-referência</a:t>
            </a:r>
            <a:r>
              <a:rPr lang="pt-BR" sz="1800" dirty="0"/>
              <a:t> e o trabalho em equipe, com ênfase no Sistema Único de </a:t>
            </a:r>
            <a:r>
              <a:rPr lang="pt-BR" sz="1800" dirty="0" smtClean="0"/>
              <a:t>Saúde (</a:t>
            </a:r>
            <a:r>
              <a:rPr lang="pt-BR" sz="1800" dirty="0"/>
              <a:t>SUS).</a:t>
            </a:r>
          </a:p>
          <a:p>
            <a:pPr fontAlgn="base"/>
            <a:endParaRPr lang="pt-BR" sz="1800" b="1" dirty="0" smtClean="0">
              <a:solidFill>
                <a:srgbClr val="FFFF00"/>
              </a:solidFill>
            </a:endParaRPr>
          </a:p>
          <a:p>
            <a:pPr fontAlgn="base"/>
            <a:endParaRPr lang="pt-BR" sz="2400" dirty="0">
              <a:solidFill>
                <a:srgbClr val="FFFF00"/>
              </a:solidFill>
            </a:endParaRPr>
          </a:p>
        </p:txBody>
      </p:sp>
    </p:spTree>
    <p:extLst>
      <p:ext uri="{BB962C8B-B14F-4D97-AF65-F5344CB8AC3E}">
        <p14:creationId xmlns="" xmlns:p14="http://schemas.microsoft.com/office/powerpoint/2010/main" val="1684025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p:cNvSpPr txBox="1">
            <a:spLocks/>
          </p:cNvSpPr>
          <p:nvPr/>
        </p:nvSpPr>
        <p:spPr>
          <a:xfrm>
            <a:off x="353292" y="297712"/>
            <a:ext cx="11512643" cy="12854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200" dirty="0" smtClean="0">
                <a:solidFill>
                  <a:srgbClr val="00FFFF"/>
                </a:solidFill>
              </a:rPr>
              <a:t>Políticas Farmacêuticas </a:t>
            </a:r>
            <a:r>
              <a:rPr lang="pt-BR" sz="4200" dirty="0">
                <a:solidFill>
                  <a:srgbClr val="00FFFF"/>
                </a:solidFill>
              </a:rPr>
              <a:t>na </a:t>
            </a:r>
            <a:r>
              <a:rPr lang="pt-BR" sz="4200" dirty="0" smtClean="0">
                <a:solidFill>
                  <a:srgbClr val="00FFFF"/>
                </a:solidFill>
              </a:rPr>
              <a:t>Saúde</a:t>
            </a:r>
            <a:endParaRPr lang="pt-BR" sz="4200" dirty="0">
              <a:solidFill>
                <a:srgbClr val="00FFFF"/>
              </a:solidFill>
            </a:endParaRPr>
          </a:p>
        </p:txBody>
      </p:sp>
      <p:sp>
        <p:nvSpPr>
          <p:cNvPr id="7" name="Título 3"/>
          <p:cNvSpPr txBox="1">
            <a:spLocks/>
          </p:cNvSpPr>
          <p:nvPr/>
        </p:nvSpPr>
        <p:spPr>
          <a:xfrm>
            <a:off x="323385" y="1810891"/>
            <a:ext cx="10794381" cy="48686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r>
              <a:rPr lang="pt-BR" sz="2400" b="1" dirty="0" smtClean="0">
                <a:solidFill>
                  <a:srgbClr val="FFFF00"/>
                </a:solidFill>
              </a:rPr>
              <a:t>Resolução nº </a:t>
            </a:r>
            <a:r>
              <a:rPr lang="pt-BR" sz="2400" b="1" dirty="0">
                <a:solidFill>
                  <a:srgbClr val="FFFF00"/>
                </a:solidFill>
              </a:rPr>
              <a:t>578 </a:t>
            </a:r>
            <a:r>
              <a:rPr lang="pt-BR" sz="2400" b="1" dirty="0" smtClean="0">
                <a:solidFill>
                  <a:srgbClr val="FFFF00"/>
                </a:solidFill>
              </a:rPr>
              <a:t>de 26 de julho de 2013</a:t>
            </a:r>
          </a:p>
          <a:p>
            <a:pPr fontAlgn="base"/>
            <a:endParaRPr lang="pt-BR" sz="2400" b="1" dirty="0" smtClean="0">
              <a:solidFill>
                <a:srgbClr val="FFFF00"/>
              </a:solidFill>
            </a:endParaRPr>
          </a:p>
          <a:p>
            <a:pPr fontAlgn="base"/>
            <a:r>
              <a:rPr lang="pt-BR" sz="1800" dirty="0"/>
              <a:t>Regulamenta as atribuições técnico-gerenciais do farmacêutico na gestão da assistência farmacêutica no âmbito do Sistema Único de Saúde (SUS).</a:t>
            </a:r>
          </a:p>
          <a:p>
            <a:pPr fontAlgn="base"/>
            <a:endParaRPr lang="pt-BR" sz="1800" dirty="0" smtClean="0"/>
          </a:p>
          <a:p>
            <a:pPr fontAlgn="base"/>
            <a:r>
              <a:rPr lang="pt-BR" sz="1800" dirty="0" smtClean="0"/>
              <a:t>Art. 2º</a:t>
            </a:r>
          </a:p>
          <a:p>
            <a:pPr fontAlgn="base"/>
            <a:r>
              <a:rPr lang="pt-BR" sz="1800" dirty="0" smtClean="0"/>
              <a:t>I </a:t>
            </a:r>
            <a:r>
              <a:rPr lang="pt-BR" sz="1800" dirty="0"/>
              <a:t>- participar na formulação de políticas e planejamento das ações, em consonância com a política de saúde de sua esfera de atuação e com o controle social;</a:t>
            </a:r>
          </a:p>
          <a:p>
            <a:pPr fontAlgn="base"/>
            <a:r>
              <a:rPr lang="pt-BR" sz="1800" dirty="0"/>
              <a:t>II - participar da elaboração do plano de </a:t>
            </a:r>
            <a:r>
              <a:rPr lang="pt-BR" sz="1800" dirty="0" smtClean="0"/>
              <a:t>saúde e demais instrumentos de gestão em sua esfera de atuação;</a:t>
            </a:r>
            <a:endParaRPr lang="pt-BR" sz="1800" dirty="0"/>
          </a:p>
          <a:p>
            <a:pPr fontAlgn="base"/>
            <a:r>
              <a:rPr lang="pt-BR" sz="1800" dirty="0"/>
              <a:t>III - utilizar ferramentas de controle, monitoramento e avaliação que possibilitem o acompanhamento do plano de saúde e subsidiem a tomada de decisão em sua esfera de atuação;</a:t>
            </a:r>
          </a:p>
          <a:p>
            <a:pPr fontAlgn="base"/>
            <a:r>
              <a:rPr lang="pt-BR" sz="1800" dirty="0" smtClean="0"/>
              <a:t>IV, V, VI, VII, VIII – ciclo da assistência farmacêutica;</a:t>
            </a:r>
            <a:endParaRPr lang="pt-BR" sz="1800" dirty="0"/>
          </a:p>
          <a:p>
            <a:pPr fontAlgn="base"/>
            <a:r>
              <a:rPr lang="pt-BR" sz="1800" dirty="0" smtClean="0"/>
              <a:t>IX </a:t>
            </a:r>
            <a:r>
              <a:rPr lang="pt-BR" sz="1800" dirty="0"/>
              <a:t>- </a:t>
            </a:r>
            <a:r>
              <a:rPr lang="pt-BR" sz="1800" dirty="0" smtClean="0"/>
              <a:t>uso </a:t>
            </a:r>
            <a:r>
              <a:rPr lang="pt-BR" sz="1800" dirty="0"/>
              <a:t>racional de </a:t>
            </a:r>
            <a:r>
              <a:rPr lang="pt-BR" sz="1800" dirty="0" smtClean="0"/>
              <a:t>medicamentos...</a:t>
            </a:r>
            <a:endParaRPr lang="pt-BR" sz="1800" dirty="0"/>
          </a:p>
          <a:p>
            <a:pPr fontAlgn="base"/>
            <a:r>
              <a:rPr lang="pt-BR" sz="1800" dirty="0"/>
              <a:t>X - </a:t>
            </a:r>
            <a:r>
              <a:rPr lang="pt-BR" sz="1800" dirty="0" smtClean="0"/>
              <a:t>resíduos </a:t>
            </a:r>
            <a:r>
              <a:rPr lang="pt-BR" sz="1800" dirty="0"/>
              <a:t>dos serviços de </a:t>
            </a:r>
            <a:r>
              <a:rPr lang="pt-BR" sz="1800" dirty="0" smtClean="0"/>
              <a:t>saúde...</a:t>
            </a:r>
            <a:endParaRPr lang="pt-BR" sz="1800" dirty="0"/>
          </a:p>
          <a:p>
            <a:pPr fontAlgn="base"/>
            <a:r>
              <a:rPr lang="pt-BR" sz="1800" dirty="0" smtClean="0"/>
              <a:t>XI </a:t>
            </a:r>
            <a:r>
              <a:rPr lang="pt-BR" sz="1800" dirty="0"/>
              <a:t>– promover a inserção da assistência farmacêutica nas redes de atenção à saúde (RAS) e dos serviços farmacêuticos. </a:t>
            </a:r>
            <a:endParaRPr lang="pt-BR" sz="2400" dirty="0">
              <a:solidFill>
                <a:srgbClr val="FFFF00"/>
              </a:solidFill>
            </a:endParaRPr>
          </a:p>
        </p:txBody>
      </p:sp>
      <p:pic>
        <p:nvPicPr>
          <p:cNvPr id="2050" name="Picture 2" descr="logo"/>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825163" y="525463"/>
            <a:ext cx="1238250" cy="609600"/>
          </a:xfrm>
          <a:prstGeom prst="rect">
            <a:avLst/>
          </a:prstGeom>
          <a:solidFill>
            <a:schemeClr val="tx1"/>
          </a:solidFill>
          <a:ln>
            <a:noFill/>
          </a:ln>
        </p:spPr>
      </p:pic>
    </p:spTree>
    <p:extLst>
      <p:ext uri="{BB962C8B-B14F-4D97-AF65-F5344CB8AC3E}">
        <p14:creationId xmlns="" xmlns:p14="http://schemas.microsoft.com/office/powerpoint/2010/main" val="128281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p:cNvSpPr txBox="1">
            <a:spLocks/>
          </p:cNvSpPr>
          <p:nvPr/>
        </p:nvSpPr>
        <p:spPr>
          <a:xfrm>
            <a:off x="353292" y="297712"/>
            <a:ext cx="11512643" cy="12854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200" dirty="0" smtClean="0">
                <a:solidFill>
                  <a:srgbClr val="00FFFF"/>
                </a:solidFill>
              </a:rPr>
              <a:t>Políticas Farmacêuticas </a:t>
            </a:r>
            <a:r>
              <a:rPr lang="pt-BR" sz="4200" dirty="0">
                <a:solidFill>
                  <a:srgbClr val="00FFFF"/>
                </a:solidFill>
              </a:rPr>
              <a:t>na </a:t>
            </a:r>
            <a:r>
              <a:rPr lang="pt-BR" sz="4200" dirty="0" smtClean="0">
                <a:solidFill>
                  <a:srgbClr val="00FFFF"/>
                </a:solidFill>
              </a:rPr>
              <a:t>Saúde</a:t>
            </a:r>
            <a:endParaRPr lang="pt-BR" sz="4200" dirty="0">
              <a:solidFill>
                <a:srgbClr val="00FFFF"/>
              </a:solidFill>
            </a:endParaRPr>
          </a:p>
        </p:txBody>
      </p:sp>
      <p:sp>
        <p:nvSpPr>
          <p:cNvPr id="7" name="Título 3"/>
          <p:cNvSpPr txBox="1">
            <a:spLocks/>
          </p:cNvSpPr>
          <p:nvPr/>
        </p:nvSpPr>
        <p:spPr>
          <a:xfrm>
            <a:off x="323386" y="1810891"/>
            <a:ext cx="10065214" cy="48686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r>
              <a:rPr lang="pt-BR" sz="2400" b="1" dirty="0" smtClean="0">
                <a:solidFill>
                  <a:srgbClr val="FFFF00"/>
                </a:solidFill>
              </a:rPr>
              <a:t>Resolução </a:t>
            </a:r>
            <a:r>
              <a:rPr lang="pt-BR" sz="2400" b="1" dirty="0">
                <a:solidFill>
                  <a:srgbClr val="FFFF00"/>
                </a:solidFill>
              </a:rPr>
              <a:t>nº 585 de 29 de agosto de </a:t>
            </a:r>
            <a:r>
              <a:rPr lang="pt-BR" sz="2400" b="1" dirty="0" smtClean="0">
                <a:solidFill>
                  <a:srgbClr val="FFFF00"/>
                </a:solidFill>
              </a:rPr>
              <a:t>2013</a:t>
            </a:r>
          </a:p>
          <a:p>
            <a:pPr fontAlgn="base"/>
            <a:endParaRPr lang="pt-BR" sz="2400" b="1" dirty="0" smtClean="0">
              <a:solidFill>
                <a:srgbClr val="FFFF00"/>
              </a:solidFill>
            </a:endParaRPr>
          </a:p>
          <a:p>
            <a:pPr fontAlgn="base"/>
            <a:r>
              <a:rPr lang="pt-BR" sz="1800" dirty="0" smtClean="0"/>
              <a:t>Regulamenta </a:t>
            </a:r>
            <a:r>
              <a:rPr lang="pt-BR" sz="1800" dirty="0"/>
              <a:t>as atribuições clínicas do farmacêutico e dá outras providências.</a:t>
            </a:r>
            <a:endParaRPr lang="pt-BR" sz="1800" dirty="0" smtClean="0"/>
          </a:p>
          <a:p>
            <a:pPr fontAlgn="base"/>
            <a:endParaRPr lang="pt-BR" sz="1800" dirty="0" smtClean="0"/>
          </a:p>
          <a:p>
            <a:pPr fontAlgn="base">
              <a:lnSpc>
                <a:spcPct val="150000"/>
              </a:lnSpc>
            </a:pPr>
            <a:r>
              <a:rPr lang="pt-BR" sz="1800" dirty="0" smtClean="0"/>
              <a:t>Art</a:t>
            </a:r>
            <a:r>
              <a:rPr lang="pt-BR" sz="1800" dirty="0"/>
              <a:t>. 7º - São atribuições clínicas do farmacêutico relativas ao cuidado à saúde, nos âmbitos individual e coletivo:</a:t>
            </a:r>
          </a:p>
          <a:p>
            <a:pPr marL="285750" indent="-285750" fontAlgn="base">
              <a:lnSpc>
                <a:spcPct val="150000"/>
              </a:lnSpc>
              <a:buFont typeface="Wingdings" panose="05000000000000000000" pitchFamily="2" charset="2"/>
              <a:buChar char="ü"/>
            </a:pPr>
            <a:r>
              <a:rPr lang="pt-BR" sz="1800" dirty="0" smtClean="0"/>
              <a:t>Relação </a:t>
            </a:r>
            <a:r>
              <a:rPr lang="pt-BR" sz="1800" dirty="0"/>
              <a:t>de cuidado centrada no paciente;</a:t>
            </a:r>
          </a:p>
          <a:p>
            <a:pPr marL="285750" indent="-285750" fontAlgn="base">
              <a:lnSpc>
                <a:spcPct val="150000"/>
              </a:lnSpc>
              <a:buFont typeface="Wingdings" panose="05000000000000000000" pitchFamily="2" charset="2"/>
              <a:buChar char="ü"/>
            </a:pPr>
            <a:r>
              <a:rPr lang="pt-BR" sz="1800" dirty="0" smtClean="0"/>
              <a:t>Junto com a equipe </a:t>
            </a:r>
            <a:r>
              <a:rPr lang="pt-BR" sz="1800" dirty="0"/>
              <a:t>de saúde, </a:t>
            </a:r>
            <a:r>
              <a:rPr lang="pt-BR" sz="1800" dirty="0" smtClean="0"/>
              <a:t>desenvolver ações </a:t>
            </a:r>
            <a:r>
              <a:rPr lang="pt-BR" sz="1800" dirty="0"/>
              <a:t>para a promoção, proteção e recuperação da saúde, e a prevenção </a:t>
            </a:r>
            <a:r>
              <a:rPr lang="pt-BR" sz="1800" dirty="0" smtClean="0"/>
              <a:t>de doenças </a:t>
            </a:r>
            <a:r>
              <a:rPr lang="pt-BR" sz="1800" dirty="0"/>
              <a:t>e de outros problemas de saúde;</a:t>
            </a:r>
          </a:p>
          <a:p>
            <a:pPr marL="285750" indent="-285750" fontAlgn="base">
              <a:lnSpc>
                <a:spcPct val="150000"/>
              </a:lnSpc>
              <a:buFont typeface="Wingdings" panose="05000000000000000000" pitchFamily="2" charset="2"/>
              <a:buChar char="ü"/>
            </a:pPr>
            <a:r>
              <a:rPr lang="pt-BR" sz="1800" dirty="0" smtClean="0"/>
              <a:t>Analisar prescrição, realizar intervenção, solicitar exames, discutir casos clínicos...</a:t>
            </a:r>
          </a:p>
          <a:p>
            <a:pPr marL="285750" indent="-285750" fontAlgn="base">
              <a:lnSpc>
                <a:spcPct val="150000"/>
              </a:lnSpc>
              <a:buFont typeface="Wingdings" panose="05000000000000000000" pitchFamily="2" charset="2"/>
              <a:buChar char="ü"/>
            </a:pPr>
            <a:r>
              <a:rPr lang="pt-BR" sz="1800" dirty="0" smtClean="0"/>
              <a:t>Realizar a consulta farmacêutica, fazer anamnese, </a:t>
            </a:r>
            <a:r>
              <a:rPr lang="pt-BR" sz="1800" dirty="0"/>
              <a:t>prescrever medicamentos</a:t>
            </a:r>
            <a:r>
              <a:rPr lang="pt-BR" sz="1800" dirty="0" smtClean="0"/>
              <a:t>....</a:t>
            </a:r>
          </a:p>
        </p:txBody>
      </p:sp>
      <p:pic>
        <p:nvPicPr>
          <p:cNvPr id="2050" name="Picture 2" descr="logo"/>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825163" y="525463"/>
            <a:ext cx="1238250" cy="609600"/>
          </a:xfrm>
          <a:prstGeom prst="rect">
            <a:avLst/>
          </a:prstGeom>
          <a:solidFill>
            <a:schemeClr val="tx1"/>
          </a:solidFill>
          <a:ln>
            <a:noFill/>
          </a:ln>
        </p:spPr>
      </p:pic>
      <p:pic>
        <p:nvPicPr>
          <p:cNvPr id="2052" name="Picture 4" descr="http://2.bp.blogspot.com/-beY3__PDlis/TVPFoRBrJDI/AAAAAAAAA6w/I5g7sqhpxAE/s1600/medico-anziano-216x300.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839641" y="1387735"/>
            <a:ext cx="2223772" cy="30885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842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p:cNvSpPr txBox="1">
            <a:spLocks/>
          </p:cNvSpPr>
          <p:nvPr/>
        </p:nvSpPr>
        <p:spPr>
          <a:xfrm>
            <a:off x="353292" y="297712"/>
            <a:ext cx="11512643" cy="12854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200" dirty="0" smtClean="0">
                <a:solidFill>
                  <a:srgbClr val="00FFFF"/>
                </a:solidFill>
              </a:rPr>
              <a:t>Políticas Farmacêuticas </a:t>
            </a:r>
            <a:r>
              <a:rPr lang="pt-BR" sz="4200" dirty="0">
                <a:solidFill>
                  <a:srgbClr val="00FFFF"/>
                </a:solidFill>
              </a:rPr>
              <a:t>na </a:t>
            </a:r>
            <a:r>
              <a:rPr lang="pt-BR" sz="4200" dirty="0" smtClean="0">
                <a:solidFill>
                  <a:srgbClr val="00FFFF"/>
                </a:solidFill>
              </a:rPr>
              <a:t>Saúde</a:t>
            </a:r>
            <a:endParaRPr lang="pt-BR" sz="4200" dirty="0">
              <a:solidFill>
                <a:srgbClr val="00FFFF"/>
              </a:solidFill>
            </a:endParaRPr>
          </a:p>
        </p:txBody>
      </p:sp>
      <p:sp>
        <p:nvSpPr>
          <p:cNvPr id="7" name="Título 3"/>
          <p:cNvSpPr txBox="1">
            <a:spLocks/>
          </p:cNvSpPr>
          <p:nvPr/>
        </p:nvSpPr>
        <p:spPr>
          <a:xfrm>
            <a:off x="323386" y="1810891"/>
            <a:ext cx="10065214" cy="12300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r>
              <a:rPr lang="pt-BR" sz="2400" b="1" dirty="0" smtClean="0">
                <a:solidFill>
                  <a:srgbClr val="FFFF00"/>
                </a:solidFill>
              </a:rPr>
              <a:t>Resolução </a:t>
            </a:r>
            <a:r>
              <a:rPr lang="pt-BR" sz="2400" b="1" dirty="0">
                <a:solidFill>
                  <a:srgbClr val="FFFF00"/>
                </a:solidFill>
              </a:rPr>
              <a:t>nº </a:t>
            </a:r>
            <a:r>
              <a:rPr lang="pt-BR" sz="2400" b="1" dirty="0" smtClean="0">
                <a:solidFill>
                  <a:srgbClr val="FFFF00"/>
                </a:solidFill>
              </a:rPr>
              <a:t>586 </a:t>
            </a:r>
            <a:r>
              <a:rPr lang="pt-BR" sz="2400" b="1" dirty="0">
                <a:solidFill>
                  <a:srgbClr val="FFFF00"/>
                </a:solidFill>
              </a:rPr>
              <a:t>de 29 de agosto de </a:t>
            </a:r>
            <a:r>
              <a:rPr lang="pt-BR" sz="2400" b="1" dirty="0" smtClean="0">
                <a:solidFill>
                  <a:srgbClr val="FFFF00"/>
                </a:solidFill>
              </a:rPr>
              <a:t>2013</a:t>
            </a:r>
          </a:p>
          <a:p>
            <a:pPr fontAlgn="base"/>
            <a:endParaRPr lang="pt-BR" sz="2400" b="1" dirty="0" smtClean="0">
              <a:solidFill>
                <a:srgbClr val="FFFF00"/>
              </a:solidFill>
            </a:endParaRPr>
          </a:p>
          <a:p>
            <a:pPr fontAlgn="base"/>
            <a:r>
              <a:rPr lang="pt-BR" sz="1800" dirty="0" smtClean="0"/>
              <a:t>Regula a prescrição farmacêutica e dá outras providências.</a:t>
            </a:r>
          </a:p>
        </p:txBody>
      </p:sp>
      <p:pic>
        <p:nvPicPr>
          <p:cNvPr id="2050" name="Picture 2" descr="logo"/>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825163" y="525463"/>
            <a:ext cx="1238250" cy="609600"/>
          </a:xfrm>
          <a:prstGeom prst="rect">
            <a:avLst/>
          </a:prstGeom>
          <a:solidFill>
            <a:schemeClr val="tx1"/>
          </a:solidFill>
          <a:ln>
            <a:noFill/>
          </a:ln>
        </p:spPr>
      </p:pic>
      <p:pic>
        <p:nvPicPr>
          <p:cNvPr id="3074" name="Picture 2"/>
          <p:cNvPicPr>
            <a:picLocks noChangeAspect="1" noChangeArrowheads="1"/>
          </p:cNvPicPr>
          <p:nvPr/>
        </p:nvPicPr>
        <p:blipFill>
          <a:blip r:embed="rId3"/>
          <a:srcRect/>
          <a:stretch>
            <a:fillRect/>
          </a:stretch>
        </p:blipFill>
        <p:spPr bwMode="auto">
          <a:xfrm>
            <a:off x="1054052" y="3079898"/>
            <a:ext cx="8682186" cy="928576"/>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1054052" y="4158434"/>
            <a:ext cx="8666088" cy="1119322"/>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1054052" y="5385335"/>
            <a:ext cx="8671894" cy="673320"/>
          </a:xfrm>
          <a:prstGeom prst="rect">
            <a:avLst/>
          </a:prstGeom>
          <a:noFill/>
          <a:ln w="9525">
            <a:noFill/>
            <a:miter lim="800000"/>
            <a:headEnd/>
            <a:tailEnd/>
          </a:ln>
          <a:effectLst/>
        </p:spPr>
      </p:pic>
    </p:spTree>
    <p:extLst>
      <p:ext uri="{BB962C8B-B14F-4D97-AF65-F5344CB8AC3E}">
        <p14:creationId xmlns="" xmlns:p14="http://schemas.microsoft.com/office/powerpoint/2010/main" val="58429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p:cNvSpPr txBox="1">
            <a:spLocks/>
          </p:cNvSpPr>
          <p:nvPr/>
        </p:nvSpPr>
        <p:spPr>
          <a:xfrm>
            <a:off x="353292" y="297712"/>
            <a:ext cx="11512643" cy="12854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200" dirty="0" smtClean="0">
                <a:solidFill>
                  <a:srgbClr val="00FFFF"/>
                </a:solidFill>
              </a:rPr>
              <a:t>Políticas Farmacêuticas </a:t>
            </a:r>
            <a:r>
              <a:rPr lang="pt-BR" sz="4200" dirty="0">
                <a:solidFill>
                  <a:srgbClr val="00FFFF"/>
                </a:solidFill>
              </a:rPr>
              <a:t>na </a:t>
            </a:r>
            <a:r>
              <a:rPr lang="pt-BR" sz="4200" dirty="0" smtClean="0">
                <a:solidFill>
                  <a:srgbClr val="00FFFF"/>
                </a:solidFill>
              </a:rPr>
              <a:t>Saúde</a:t>
            </a:r>
            <a:endParaRPr lang="pt-BR" sz="4200" dirty="0">
              <a:solidFill>
                <a:srgbClr val="00FFFF"/>
              </a:solidFill>
            </a:endParaRPr>
          </a:p>
        </p:txBody>
      </p:sp>
      <p:sp>
        <p:nvSpPr>
          <p:cNvPr id="7" name="Título 3"/>
          <p:cNvSpPr txBox="1">
            <a:spLocks/>
          </p:cNvSpPr>
          <p:nvPr/>
        </p:nvSpPr>
        <p:spPr>
          <a:xfrm>
            <a:off x="359012" y="1419006"/>
            <a:ext cx="10065214" cy="6235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r>
              <a:rPr lang="pt-BR" sz="2400" b="1" dirty="0" smtClean="0">
                <a:solidFill>
                  <a:srgbClr val="FFFF00"/>
                </a:solidFill>
              </a:rPr>
              <a:t>Resolução </a:t>
            </a:r>
            <a:r>
              <a:rPr lang="pt-BR" sz="2400" b="1" dirty="0">
                <a:solidFill>
                  <a:srgbClr val="FFFF00"/>
                </a:solidFill>
              </a:rPr>
              <a:t>nº </a:t>
            </a:r>
            <a:r>
              <a:rPr lang="pt-BR" sz="2400" b="1" dirty="0" smtClean="0">
                <a:solidFill>
                  <a:srgbClr val="FFFF00"/>
                </a:solidFill>
              </a:rPr>
              <a:t>586 </a:t>
            </a:r>
            <a:r>
              <a:rPr lang="pt-BR" sz="2400" b="1" dirty="0">
                <a:solidFill>
                  <a:srgbClr val="FFFF00"/>
                </a:solidFill>
              </a:rPr>
              <a:t>de 29 de agosto de </a:t>
            </a:r>
            <a:r>
              <a:rPr lang="pt-BR" sz="2400" b="1" dirty="0" smtClean="0">
                <a:solidFill>
                  <a:srgbClr val="FFFF00"/>
                </a:solidFill>
              </a:rPr>
              <a:t>2013</a:t>
            </a:r>
            <a:endParaRPr lang="pt-BR" sz="1800" dirty="0" smtClean="0"/>
          </a:p>
        </p:txBody>
      </p:sp>
      <p:pic>
        <p:nvPicPr>
          <p:cNvPr id="2050" name="Picture 2" descr="logo"/>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825163" y="525463"/>
            <a:ext cx="1238250" cy="609600"/>
          </a:xfrm>
          <a:prstGeom prst="rect">
            <a:avLst/>
          </a:prstGeom>
          <a:solidFill>
            <a:schemeClr val="tx1"/>
          </a:solidFill>
          <a:ln>
            <a:noFill/>
          </a:ln>
        </p:spPr>
      </p:pic>
      <p:pic>
        <p:nvPicPr>
          <p:cNvPr id="3076" name="Picture 4"/>
          <p:cNvPicPr>
            <a:picLocks noChangeAspect="1" noChangeArrowheads="1"/>
          </p:cNvPicPr>
          <p:nvPr/>
        </p:nvPicPr>
        <p:blipFill>
          <a:blip r:embed="rId3"/>
          <a:srcRect/>
          <a:stretch>
            <a:fillRect/>
          </a:stretch>
        </p:blipFill>
        <p:spPr bwMode="auto">
          <a:xfrm>
            <a:off x="1052824" y="2210857"/>
            <a:ext cx="8662434" cy="868560"/>
          </a:xfrm>
          <a:prstGeom prst="rect">
            <a:avLst/>
          </a:prstGeom>
          <a:noFill/>
          <a:ln w="9525">
            <a:noFill/>
            <a:miter lim="800000"/>
            <a:headEnd/>
            <a:tailEnd/>
          </a:ln>
          <a:effectLst/>
        </p:spPr>
      </p:pic>
      <p:pic>
        <p:nvPicPr>
          <p:cNvPr id="4098" name="Picture 2"/>
          <p:cNvPicPr>
            <a:picLocks noChangeAspect="1" noChangeArrowheads="1"/>
          </p:cNvPicPr>
          <p:nvPr/>
        </p:nvPicPr>
        <p:blipFill>
          <a:blip r:embed="rId4"/>
          <a:srcRect/>
          <a:stretch>
            <a:fillRect/>
          </a:stretch>
        </p:blipFill>
        <p:spPr bwMode="auto">
          <a:xfrm>
            <a:off x="1052824" y="3180979"/>
            <a:ext cx="8680759" cy="951634"/>
          </a:xfrm>
          <a:prstGeom prst="rect">
            <a:avLst/>
          </a:prstGeom>
          <a:noFill/>
          <a:ln w="9525">
            <a:noFill/>
            <a:miter lim="800000"/>
            <a:headEnd/>
            <a:tailEnd/>
          </a:ln>
          <a:effectLst/>
        </p:spPr>
      </p:pic>
      <p:pic>
        <p:nvPicPr>
          <p:cNvPr id="4099" name="Picture 3"/>
          <p:cNvPicPr>
            <a:picLocks noChangeAspect="1" noChangeArrowheads="1"/>
          </p:cNvPicPr>
          <p:nvPr/>
        </p:nvPicPr>
        <p:blipFill>
          <a:blip r:embed="rId5"/>
          <a:srcRect/>
          <a:stretch>
            <a:fillRect/>
          </a:stretch>
        </p:blipFill>
        <p:spPr bwMode="auto">
          <a:xfrm>
            <a:off x="1052824" y="4221554"/>
            <a:ext cx="8677759" cy="671080"/>
          </a:xfrm>
          <a:prstGeom prst="rect">
            <a:avLst/>
          </a:prstGeom>
          <a:noFill/>
          <a:ln w="9525">
            <a:noFill/>
            <a:miter lim="800000"/>
            <a:headEnd/>
            <a:tailEnd/>
          </a:ln>
          <a:effectLst/>
        </p:spPr>
      </p:pic>
      <p:pic>
        <p:nvPicPr>
          <p:cNvPr id="4100" name="Picture 4"/>
          <p:cNvPicPr>
            <a:picLocks noChangeAspect="1" noChangeArrowheads="1"/>
          </p:cNvPicPr>
          <p:nvPr/>
        </p:nvPicPr>
        <p:blipFill>
          <a:blip r:embed="rId6"/>
          <a:srcRect/>
          <a:stretch>
            <a:fillRect/>
          </a:stretch>
        </p:blipFill>
        <p:spPr bwMode="auto">
          <a:xfrm>
            <a:off x="1052824" y="5045715"/>
            <a:ext cx="8645731" cy="662375"/>
          </a:xfrm>
          <a:prstGeom prst="rect">
            <a:avLst/>
          </a:prstGeom>
          <a:noFill/>
          <a:ln w="9525">
            <a:noFill/>
            <a:miter lim="800000"/>
            <a:headEnd/>
            <a:tailEnd/>
          </a:ln>
          <a:effectLst/>
        </p:spPr>
      </p:pic>
      <p:pic>
        <p:nvPicPr>
          <p:cNvPr id="4101" name="Picture 5"/>
          <p:cNvPicPr>
            <a:picLocks noChangeAspect="1" noChangeArrowheads="1"/>
          </p:cNvPicPr>
          <p:nvPr/>
        </p:nvPicPr>
        <p:blipFill>
          <a:blip r:embed="rId7"/>
          <a:srcRect/>
          <a:stretch>
            <a:fillRect/>
          </a:stretch>
        </p:blipFill>
        <p:spPr bwMode="auto">
          <a:xfrm>
            <a:off x="1052824" y="5865112"/>
            <a:ext cx="8621981" cy="666317"/>
          </a:xfrm>
          <a:prstGeom prst="rect">
            <a:avLst/>
          </a:prstGeom>
          <a:noFill/>
          <a:ln w="9525">
            <a:noFill/>
            <a:miter lim="800000"/>
            <a:headEnd/>
            <a:tailEnd/>
          </a:ln>
          <a:effectLst/>
        </p:spPr>
      </p:pic>
    </p:spTree>
    <p:extLst>
      <p:ext uri="{BB962C8B-B14F-4D97-AF65-F5344CB8AC3E}">
        <p14:creationId xmlns="" xmlns:p14="http://schemas.microsoft.com/office/powerpoint/2010/main" val="58429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p:cNvSpPr txBox="1">
            <a:spLocks/>
          </p:cNvSpPr>
          <p:nvPr/>
        </p:nvSpPr>
        <p:spPr>
          <a:xfrm>
            <a:off x="353292" y="297712"/>
            <a:ext cx="11512643" cy="12854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200" dirty="0" smtClean="0">
                <a:solidFill>
                  <a:srgbClr val="00FFFF"/>
                </a:solidFill>
              </a:rPr>
              <a:t>Recursos Financeiros na Saúde</a:t>
            </a:r>
            <a:endParaRPr lang="pt-BR" sz="4200" dirty="0">
              <a:solidFill>
                <a:srgbClr val="00FFFF"/>
              </a:solidFill>
            </a:endParaRPr>
          </a:p>
        </p:txBody>
      </p:sp>
      <p:sp>
        <p:nvSpPr>
          <p:cNvPr id="7" name="Título 3"/>
          <p:cNvSpPr txBox="1">
            <a:spLocks/>
          </p:cNvSpPr>
          <p:nvPr/>
        </p:nvSpPr>
        <p:spPr>
          <a:xfrm>
            <a:off x="332506" y="1419006"/>
            <a:ext cx="10889673" cy="10748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34988" lvl="1" indent="-534988">
              <a:buFont typeface="Wingdings" pitchFamily="2" charset="2"/>
              <a:buChar char="ü"/>
              <a:defRPr/>
            </a:pPr>
            <a:r>
              <a:rPr lang="pt-BR" dirty="0" smtClean="0"/>
              <a:t>ASSISTÊNCIA FARMACÊUTICA (Componente Básico) Portaria nº 1555 (R$5,10 + R$2,36); </a:t>
            </a:r>
          </a:p>
          <a:p>
            <a:pPr marL="534988" lvl="1" indent="-534988">
              <a:buFont typeface="Wingdings" pitchFamily="2" charset="2"/>
              <a:buChar char="ü"/>
              <a:defRPr/>
            </a:pPr>
            <a:endParaRPr lang="pt-BR" dirty="0" smtClean="0"/>
          </a:p>
          <a:p>
            <a:pPr marL="534988" lvl="3" indent="-534988">
              <a:defRPr/>
            </a:pPr>
            <a:r>
              <a:rPr lang="pt-BR" dirty="0" smtClean="0"/>
              <a:t>P.Ex: Campo Grande 857.000 </a:t>
            </a:r>
            <a:r>
              <a:rPr lang="pt-BR" dirty="0" err="1" smtClean="0"/>
              <a:t>hab</a:t>
            </a:r>
            <a:r>
              <a:rPr lang="pt-BR" dirty="0" smtClean="0"/>
              <a:t> ; recursos R$5,10 + 2,36+ 2,36 = R$9,82 , portanto: </a:t>
            </a:r>
            <a:r>
              <a:rPr lang="pt-BR" dirty="0" smtClean="0">
                <a:solidFill>
                  <a:srgbClr val="FF9999"/>
                </a:solidFill>
              </a:rPr>
              <a:t>R$8.415.800,00</a:t>
            </a:r>
          </a:p>
        </p:txBody>
      </p:sp>
      <p:pic>
        <p:nvPicPr>
          <p:cNvPr id="2050" name="Picture 2" descr="logo"/>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825163" y="525463"/>
            <a:ext cx="1238250" cy="609600"/>
          </a:xfrm>
          <a:prstGeom prst="rect">
            <a:avLst/>
          </a:prstGeom>
          <a:solidFill>
            <a:schemeClr val="tx1"/>
          </a:solidFill>
          <a:ln>
            <a:noFill/>
          </a:ln>
        </p:spPr>
      </p:pic>
      <p:sp>
        <p:nvSpPr>
          <p:cNvPr id="10" name="Título 3"/>
          <p:cNvSpPr txBox="1">
            <a:spLocks/>
          </p:cNvSpPr>
          <p:nvPr/>
        </p:nvSpPr>
        <p:spPr>
          <a:xfrm>
            <a:off x="332506" y="2782690"/>
            <a:ext cx="10901549" cy="10748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34988" lvl="1" indent="-534988">
              <a:buFont typeface="Wingdings" pitchFamily="2" charset="2"/>
              <a:buChar char="ü"/>
              <a:defRPr/>
            </a:pPr>
            <a:r>
              <a:rPr lang="pt-BR" dirty="0" smtClean="0"/>
              <a:t>NÚCLEO DE APOIO À SAÚDE DA FAMÍLIA (Portaria n} 548/2013) de R$8.000,00 até R$20.000,00.</a:t>
            </a:r>
          </a:p>
        </p:txBody>
      </p:sp>
      <p:sp>
        <p:nvSpPr>
          <p:cNvPr id="11" name="Retângulo 10"/>
          <p:cNvSpPr/>
          <p:nvPr/>
        </p:nvSpPr>
        <p:spPr>
          <a:xfrm>
            <a:off x="332506" y="3984885"/>
            <a:ext cx="10889673" cy="646331"/>
          </a:xfrm>
          <a:prstGeom prst="rect">
            <a:avLst/>
          </a:prstGeom>
        </p:spPr>
        <p:txBody>
          <a:bodyPr wrap="square">
            <a:spAutoFit/>
          </a:bodyPr>
          <a:lstStyle/>
          <a:p>
            <a:pPr marL="534988" lvl="1" indent="-534988">
              <a:buFont typeface="Wingdings" pitchFamily="2" charset="2"/>
              <a:buChar char="ü"/>
              <a:defRPr/>
            </a:pPr>
            <a:r>
              <a:rPr lang="pt-BR" dirty="0" smtClean="0"/>
              <a:t>QUALIFAR-SUS - Portaria nº 1.214/2012. Estruturado em quatro eixos: Estrutura, Educação, Informação e Cuidado. </a:t>
            </a:r>
          </a:p>
        </p:txBody>
      </p:sp>
      <p:sp>
        <p:nvSpPr>
          <p:cNvPr id="12" name="Retângulo 11"/>
          <p:cNvSpPr/>
          <p:nvPr/>
        </p:nvSpPr>
        <p:spPr>
          <a:xfrm>
            <a:off x="332506" y="5170438"/>
            <a:ext cx="10913424" cy="369332"/>
          </a:xfrm>
          <a:prstGeom prst="rect">
            <a:avLst/>
          </a:prstGeom>
        </p:spPr>
        <p:txBody>
          <a:bodyPr wrap="square">
            <a:spAutoFit/>
          </a:bodyPr>
          <a:lstStyle/>
          <a:p>
            <a:pPr marL="534988" lvl="1" indent="-534988">
              <a:buFont typeface="Wingdings" pitchFamily="2" charset="2"/>
              <a:buChar char="ü"/>
              <a:defRPr/>
            </a:pPr>
            <a:r>
              <a:rPr lang="pt-BR" dirty="0" smtClean="0"/>
              <a:t>HÓRUS - Sistema Nacional de Gestão da Assistência Farmacêutica.</a:t>
            </a:r>
          </a:p>
        </p:txBody>
      </p:sp>
    </p:spTree>
    <p:extLst>
      <p:ext uri="{BB962C8B-B14F-4D97-AF65-F5344CB8AC3E}">
        <p14:creationId xmlns="" xmlns:p14="http://schemas.microsoft.com/office/powerpoint/2010/main" val="58429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stretch>
            <a:fillRect/>
          </a:stretch>
        </p:blipFill>
        <p:spPr>
          <a:xfrm>
            <a:off x="0" y="0"/>
            <a:ext cx="12192000" cy="6858000"/>
          </a:xfrm>
          <a:prstGeom prst="rect">
            <a:avLst/>
          </a:prstGeom>
        </p:spPr>
      </p:pic>
      <p:sp>
        <p:nvSpPr>
          <p:cNvPr id="4" name="Título 3"/>
          <p:cNvSpPr>
            <a:spLocks noGrp="1"/>
          </p:cNvSpPr>
          <p:nvPr>
            <p:ph type="title"/>
          </p:nvPr>
        </p:nvSpPr>
        <p:spPr>
          <a:xfrm>
            <a:off x="9122976" y="5334367"/>
            <a:ext cx="2731174" cy="1325562"/>
          </a:xfrm>
        </p:spPr>
        <p:txBody>
          <a:bodyPr>
            <a:noAutofit/>
          </a:bodyPr>
          <a:lstStyle/>
          <a:p>
            <a:pPr algn="ctr"/>
            <a:r>
              <a:rPr lang="pt-BR" sz="1800" dirty="0" smtClean="0">
                <a:solidFill>
                  <a:schemeClr val="bg1"/>
                </a:solidFill>
              </a:rPr>
              <a:t>Organograma da Secretaria Municipal de Saúde Pública de Campo Grande - SESAU</a:t>
            </a:r>
            <a:endParaRPr lang="pt-BR" sz="1800" dirty="0">
              <a:solidFill>
                <a:schemeClr val="bg1"/>
              </a:solidFill>
            </a:endParaRPr>
          </a:p>
        </p:txBody>
      </p:sp>
      <p:sp>
        <p:nvSpPr>
          <p:cNvPr id="5" name="Seta para a direita 4"/>
          <p:cNvSpPr/>
          <p:nvPr/>
        </p:nvSpPr>
        <p:spPr>
          <a:xfrm rot="9117249">
            <a:off x="5554072" y="3059507"/>
            <a:ext cx="874585" cy="3011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Seta para a direita 5"/>
          <p:cNvSpPr/>
          <p:nvPr/>
        </p:nvSpPr>
        <p:spPr>
          <a:xfrm rot="9117249">
            <a:off x="5564581" y="3621811"/>
            <a:ext cx="874585" cy="3011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1" descr="http://upload.wikimedia.org/wikipedia/commons/thumb/a/a6/Bras%C3%A3o_Digital_-_Prefeitura_de_Campo_Grande%2C_Mato_Grosso_do_Sul%2C_Brasil.png/220px-Bras%C3%A3o_Digital_-_Prefeitura_de_Campo_Grande%2C_Mato_Grosso_do_Sul%2C_Brasil.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147299" y="4791769"/>
            <a:ext cx="675273" cy="689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89548218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1+#ppt_w/2"/>
                                          </p:val>
                                        </p:tav>
                                        <p:tav tm="100000">
                                          <p:val>
                                            <p:strVal val="#ppt_x"/>
                                          </p:val>
                                        </p:tav>
                                      </p:tavLst>
                                    </p:anim>
                                    <p:anim calcmode="lin" valueType="num">
                                      <p:cBhvr additive="base">
                                        <p:cTn id="8" dur="3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3000" fill="hold"/>
                                        <p:tgtEl>
                                          <p:spTgt spid="6"/>
                                        </p:tgtEl>
                                        <p:attrNameLst>
                                          <p:attrName>ppt_x</p:attrName>
                                        </p:attrNameLst>
                                      </p:cBhvr>
                                      <p:tavLst>
                                        <p:tav tm="0">
                                          <p:val>
                                            <p:strVal val="1+#ppt_w/2"/>
                                          </p:val>
                                        </p:tav>
                                        <p:tav tm="100000">
                                          <p:val>
                                            <p:strVal val="#ppt_x"/>
                                          </p:val>
                                        </p:tav>
                                      </p:tavLst>
                                    </p:anim>
                                    <p:anim calcmode="lin" valueType="num">
                                      <p:cBhvr additive="base">
                                        <p:cTn id="12" dur="3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lassificacao-ocupacao-farmaceutico-cbo"/>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00223" y="136100"/>
            <a:ext cx="4025777" cy="2648538"/>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ítulo 3"/>
          <p:cNvSpPr txBox="1">
            <a:spLocks/>
          </p:cNvSpPr>
          <p:nvPr/>
        </p:nvSpPr>
        <p:spPr>
          <a:xfrm>
            <a:off x="6824546" y="2093599"/>
            <a:ext cx="5040352" cy="10064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3200" dirty="0" smtClean="0">
                <a:solidFill>
                  <a:srgbClr val="FFFF00"/>
                </a:solidFill>
              </a:rPr>
              <a:t>Farmacêutico - 2234</a:t>
            </a:r>
            <a:endParaRPr lang="pt-BR" sz="3200" dirty="0">
              <a:solidFill>
                <a:srgbClr val="FFFF00"/>
              </a:solidFill>
            </a:endParaRPr>
          </a:p>
        </p:txBody>
      </p:sp>
      <p:sp>
        <p:nvSpPr>
          <p:cNvPr id="10" name="Título 3"/>
          <p:cNvSpPr txBox="1">
            <a:spLocks/>
          </p:cNvSpPr>
          <p:nvPr/>
        </p:nvSpPr>
        <p:spPr>
          <a:xfrm>
            <a:off x="205150" y="3098801"/>
            <a:ext cx="11775961" cy="3580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indent="-355600" algn="just">
              <a:lnSpc>
                <a:spcPct val="170000"/>
              </a:lnSpc>
              <a:buFont typeface="Wingdings" pitchFamily="2" charset="2"/>
              <a:buChar char="ü"/>
            </a:pPr>
            <a:r>
              <a:rPr lang="pt-BR" sz="1500" dirty="0" smtClean="0"/>
              <a:t>Realizam </a:t>
            </a:r>
            <a:r>
              <a:rPr lang="pt-BR" sz="1500" dirty="0"/>
              <a:t>ações específicas de dispensação de produtos e serviços farmacêuticos. Podem produzir esses produtos e serviços em escala magistral e </a:t>
            </a:r>
            <a:r>
              <a:rPr lang="pt-BR" sz="1500" dirty="0" smtClean="0"/>
              <a:t>industrial.</a:t>
            </a:r>
          </a:p>
          <a:p>
            <a:pPr marL="355600" indent="-355600" algn="just">
              <a:lnSpc>
                <a:spcPct val="170000"/>
              </a:lnSpc>
              <a:buFont typeface="Wingdings" pitchFamily="2" charset="2"/>
              <a:buChar char="ü"/>
            </a:pPr>
            <a:r>
              <a:rPr lang="pt-BR" sz="1500" dirty="0" smtClean="0"/>
              <a:t>Também </a:t>
            </a:r>
            <a:r>
              <a:rPr lang="pt-BR" sz="1500" dirty="0"/>
              <a:t>realizam ações de controle de qualidade de produtos e serviços farmacêuticos, gerenciando o armazenamento, distribuição e transporte desses </a:t>
            </a:r>
            <a:r>
              <a:rPr lang="pt-BR" sz="1500" dirty="0" smtClean="0"/>
              <a:t>produtos.</a:t>
            </a:r>
          </a:p>
          <a:p>
            <a:pPr marL="355600" indent="-355600" algn="just">
              <a:lnSpc>
                <a:spcPct val="170000"/>
              </a:lnSpc>
              <a:buFont typeface="Wingdings" pitchFamily="2" charset="2"/>
              <a:buChar char="ü"/>
            </a:pPr>
            <a:r>
              <a:rPr lang="pt-BR" sz="1500" dirty="0" smtClean="0"/>
              <a:t>Desenvolvem </a:t>
            </a:r>
            <a:r>
              <a:rPr lang="pt-BR" sz="1500" dirty="0"/>
              <a:t>produtos e serviços farmacêuticos, podem coordenar políticas de assistência farmacêutica e atuam na regulação e fiscalização de estabelecimentos, produtos e serviços </a:t>
            </a:r>
            <a:r>
              <a:rPr lang="pt-BR" sz="1500" dirty="0" smtClean="0"/>
              <a:t>farmacêuticos.</a:t>
            </a:r>
          </a:p>
          <a:p>
            <a:pPr marL="355600" indent="-355600" algn="just">
              <a:lnSpc>
                <a:spcPct val="170000"/>
              </a:lnSpc>
              <a:buFont typeface="Wingdings" pitchFamily="2" charset="2"/>
              <a:buChar char="ü"/>
            </a:pPr>
            <a:r>
              <a:rPr lang="pt-BR" sz="1500" dirty="0" smtClean="0"/>
              <a:t>Realizam </a:t>
            </a:r>
            <a:r>
              <a:rPr lang="pt-BR" sz="1500" dirty="0"/>
              <a:t>análises clínicas, toxicológicas, físico-químicas, biológicas, microbiológicas e </a:t>
            </a:r>
            <a:r>
              <a:rPr lang="pt-BR" sz="1500" dirty="0" err="1" smtClean="0"/>
              <a:t>bromatológicas</a:t>
            </a:r>
            <a:r>
              <a:rPr lang="pt-BR" sz="1500" dirty="0" smtClean="0"/>
              <a:t>.</a:t>
            </a:r>
          </a:p>
          <a:p>
            <a:pPr marL="355600" indent="-355600" algn="just">
              <a:lnSpc>
                <a:spcPct val="170000"/>
              </a:lnSpc>
              <a:buFont typeface="Wingdings" pitchFamily="2" charset="2"/>
              <a:buChar char="ü"/>
            </a:pPr>
            <a:r>
              <a:rPr lang="pt-BR" sz="1500" dirty="0" smtClean="0"/>
              <a:t>Podem </a:t>
            </a:r>
            <a:r>
              <a:rPr lang="pt-BR" sz="1500" dirty="0"/>
              <a:t>realizar pesquisa sobre os efeitos de medicamentos e outras substâncias sobre órgãos, tecidos e funções vitais dos seres humanos e dos animais.</a:t>
            </a:r>
            <a:endParaRPr lang="pt-BR" sz="1500" dirty="0" smtClean="0">
              <a:solidFill>
                <a:srgbClr val="00FFFF"/>
              </a:solidFill>
            </a:endParaRPr>
          </a:p>
        </p:txBody>
      </p:sp>
      <p:pic>
        <p:nvPicPr>
          <p:cNvPr id="5" name="Imagem 4" descr="farmaceutico.gif"/>
          <p:cNvPicPr>
            <a:picLocks noChangeAspect="1"/>
          </p:cNvPicPr>
          <p:nvPr/>
        </p:nvPicPr>
        <p:blipFill>
          <a:blip r:embed="rId3" cstate="print"/>
          <a:stretch>
            <a:fillRect/>
          </a:stretch>
        </p:blipFill>
        <p:spPr>
          <a:xfrm>
            <a:off x="10094566" y="508765"/>
            <a:ext cx="1735156" cy="1383095"/>
          </a:xfrm>
          <a:prstGeom prst="rect">
            <a:avLst/>
          </a:prstGeom>
        </p:spPr>
      </p:pic>
    </p:spTree>
    <p:extLst>
      <p:ext uri="{BB962C8B-B14F-4D97-AF65-F5344CB8AC3E}">
        <p14:creationId xmlns="" xmlns:p14="http://schemas.microsoft.com/office/powerpoint/2010/main" val="19235588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srcRect l="29148" t="33030" r="50909"/>
          <a:stretch>
            <a:fillRect/>
          </a:stretch>
        </p:blipFill>
        <p:spPr>
          <a:xfrm>
            <a:off x="3553691" y="2265218"/>
            <a:ext cx="2430000" cy="4590000"/>
          </a:xfrm>
          <a:prstGeom prst="rect">
            <a:avLst/>
          </a:prstGeom>
        </p:spPr>
      </p:pic>
      <p:sp>
        <p:nvSpPr>
          <p:cNvPr id="5" name="Título 3"/>
          <p:cNvSpPr>
            <a:spLocks noGrp="1"/>
          </p:cNvSpPr>
          <p:nvPr>
            <p:ph type="title"/>
          </p:nvPr>
        </p:nvSpPr>
        <p:spPr>
          <a:xfrm>
            <a:off x="340242" y="308345"/>
            <a:ext cx="11515060" cy="956930"/>
          </a:xfrm>
        </p:spPr>
        <p:txBody>
          <a:bodyPr>
            <a:noAutofit/>
          </a:bodyPr>
          <a:lstStyle/>
          <a:p>
            <a:pPr algn="ctr"/>
            <a:r>
              <a:rPr lang="pt-BR" sz="4200" dirty="0" smtClean="0">
                <a:solidFill>
                  <a:srgbClr val="00FFFF"/>
                </a:solidFill>
              </a:rPr>
              <a:t>Coordenadoria de Laboratório - CLAB</a:t>
            </a:r>
            <a:endParaRPr lang="pt-BR" sz="4200" dirty="0">
              <a:solidFill>
                <a:srgbClr val="00FFFF"/>
              </a:solidFill>
            </a:endParaRPr>
          </a:p>
        </p:txBody>
      </p:sp>
    </p:spTree>
    <p:extLst>
      <p:ext uri="{BB962C8B-B14F-4D97-AF65-F5344CB8AC3E}">
        <p14:creationId xmlns="" xmlns:p14="http://schemas.microsoft.com/office/powerpoint/2010/main" val="2534757538"/>
      </p:ext>
    </p:extLst>
  </p:cSld>
  <p:clrMapOvr>
    <a:masterClrMapping/>
  </p:clrMapOvr>
  <mc:AlternateContent xmlns:mc="http://schemas.openxmlformats.org/markup-compatibility/2006">
    <mc:Choice xmlns="" xmlns:p14="http://schemas.microsoft.com/office/powerpoint/2010/main" Requires="p14">
      <p:transition spd="slow" p14:dur="2000" advTm="50"/>
    </mc:Choice>
    <mc:Fallback>
      <p:transition spd="slow" advTm="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4.16667E-6 -4.81481E-6 L -0.26381 -0.04004 " pathEditMode="relative" rAng="0" ptsTypes="AA">
                                      <p:cBhvr>
                                        <p:cTn id="6" dur="2000" fill="hold"/>
                                        <p:tgtEl>
                                          <p:spTgt spid="3"/>
                                        </p:tgtEl>
                                        <p:attrNameLst>
                                          <p:attrName>ppt_x</p:attrName>
                                          <p:attrName>ppt_y</p:attrName>
                                        </p:attrNameLst>
                                      </p:cBhvr>
                                      <p:rCtr x="-13190" y="-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p:cNvPicPr>
          <p:nvPr/>
        </p:nvPicPr>
        <p:blipFill>
          <a:blip r:embed="rId2" cstate="print"/>
          <a:srcRect l="29148" t="33030" r="50909"/>
          <a:stretch>
            <a:fillRect/>
          </a:stretch>
        </p:blipFill>
        <p:spPr>
          <a:xfrm>
            <a:off x="353290" y="1999887"/>
            <a:ext cx="2430000" cy="4593600"/>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2787280" y="2102867"/>
            <a:ext cx="2912407" cy="2116470"/>
          </a:xfrm>
          <a:prstGeom prst="rect">
            <a:avLst/>
          </a:prstGeom>
          <a:noFill/>
          <a:ln w="9525">
            <a:noFill/>
            <a:miter lim="800000"/>
            <a:headEnd/>
            <a:tailEnd/>
          </a:ln>
        </p:spPr>
      </p:pic>
      <p:cxnSp>
        <p:nvCxnSpPr>
          <p:cNvPr id="7" name="Conector reto 6"/>
          <p:cNvCxnSpPr/>
          <p:nvPr/>
        </p:nvCxnSpPr>
        <p:spPr>
          <a:xfrm>
            <a:off x="2375086" y="3140097"/>
            <a:ext cx="532263"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CaixaDeTexto 9"/>
          <p:cNvSpPr txBox="1"/>
          <p:nvPr/>
        </p:nvSpPr>
        <p:spPr>
          <a:xfrm>
            <a:off x="7607060" y="2326786"/>
            <a:ext cx="2743201" cy="461665"/>
          </a:xfrm>
          <a:prstGeom prst="rect">
            <a:avLst/>
          </a:prstGeom>
          <a:noFill/>
        </p:spPr>
        <p:txBody>
          <a:bodyPr wrap="square" rtlCol="0">
            <a:spAutoFit/>
          </a:bodyPr>
          <a:lstStyle/>
          <a:p>
            <a:pPr algn="ctr"/>
            <a:r>
              <a:rPr lang="pt-BR" sz="2400" dirty="0" smtClean="0"/>
              <a:t>36 Farmacêuticos</a:t>
            </a:r>
            <a:endParaRPr lang="pt-BR" sz="2400" dirty="0"/>
          </a:p>
        </p:txBody>
      </p:sp>
      <p:pic>
        <p:nvPicPr>
          <p:cNvPr id="1028" name="Picture 4" descr="http://4.bp.blogspot.com/-V7ynB0r8Kos/T07G0wCOzgI/AAAAAAAAAAM/p2LU3fWniAo/s1600/8302.jpg"/>
          <p:cNvPicPr>
            <a:picLocks noChangeAspect="1" noChangeArrowheads="1"/>
          </p:cNvPicPr>
          <p:nvPr/>
        </p:nvPicPr>
        <p:blipFill>
          <a:blip r:embed="rId4" cstate="print"/>
          <a:srcRect/>
          <a:stretch>
            <a:fillRect/>
          </a:stretch>
        </p:blipFill>
        <p:spPr bwMode="auto">
          <a:xfrm>
            <a:off x="6647619" y="3262702"/>
            <a:ext cx="4662084" cy="3036656"/>
          </a:xfrm>
          <a:prstGeom prst="rect">
            <a:avLst/>
          </a:prstGeom>
          <a:noFill/>
        </p:spPr>
      </p:pic>
      <p:sp>
        <p:nvSpPr>
          <p:cNvPr id="8" name="Título 3"/>
          <p:cNvSpPr txBox="1">
            <a:spLocks/>
          </p:cNvSpPr>
          <p:nvPr/>
        </p:nvSpPr>
        <p:spPr>
          <a:xfrm>
            <a:off x="340243" y="308345"/>
            <a:ext cx="11515060" cy="9569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200" dirty="0" smtClean="0">
                <a:solidFill>
                  <a:srgbClr val="00FFFF"/>
                </a:solidFill>
              </a:rPr>
              <a:t>Coordenadoria de Laboratório - CLAB</a:t>
            </a:r>
            <a:endParaRPr lang="pt-BR" sz="4200" dirty="0">
              <a:solidFill>
                <a:srgbClr val="00FFFF"/>
              </a:solidFill>
            </a:endParaRPr>
          </a:p>
        </p:txBody>
      </p:sp>
    </p:spTree>
    <p:extLst>
      <p:ext uri="{BB962C8B-B14F-4D97-AF65-F5344CB8AC3E}">
        <p14:creationId xmlns="" xmlns:p14="http://schemas.microsoft.com/office/powerpoint/2010/main" val="2534757538"/>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p:cNvPicPr>
          <p:nvPr/>
        </p:nvPicPr>
        <p:blipFill>
          <a:blip r:embed="rId2" cstate="print"/>
          <a:srcRect l="29148" t="33030" r="50909"/>
          <a:stretch>
            <a:fillRect/>
          </a:stretch>
        </p:blipFill>
        <p:spPr>
          <a:xfrm>
            <a:off x="353290" y="1999887"/>
            <a:ext cx="2430000" cy="4593600"/>
          </a:xfrm>
          <a:prstGeom prst="rect">
            <a:avLst/>
          </a:prstGeom>
        </p:spPr>
      </p:pic>
      <p:sp>
        <p:nvSpPr>
          <p:cNvPr id="4" name="Título 3"/>
          <p:cNvSpPr>
            <a:spLocks noGrp="1"/>
          </p:cNvSpPr>
          <p:nvPr>
            <p:ph type="title"/>
          </p:nvPr>
        </p:nvSpPr>
        <p:spPr>
          <a:xfrm>
            <a:off x="1237788" y="218900"/>
            <a:ext cx="9712712" cy="1780987"/>
          </a:xfrm>
        </p:spPr>
        <p:txBody>
          <a:bodyPr>
            <a:noAutofit/>
          </a:bodyPr>
          <a:lstStyle/>
          <a:p>
            <a:pPr algn="ctr"/>
            <a:r>
              <a:rPr lang="pt-BR" sz="4200" dirty="0" smtClean="0">
                <a:solidFill>
                  <a:srgbClr val="00FFFF"/>
                </a:solidFill>
              </a:rPr>
              <a:t>Coordenadoria de Assistência Farmacêutica - CAF</a:t>
            </a:r>
            <a:endParaRPr lang="pt-BR" sz="4200" dirty="0">
              <a:solidFill>
                <a:srgbClr val="00FFFF"/>
              </a:solidFill>
            </a:endParaRPr>
          </a:p>
        </p:txBody>
      </p:sp>
      <p:cxnSp>
        <p:nvCxnSpPr>
          <p:cNvPr id="7" name="Conector reto 6"/>
          <p:cNvCxnSpPr/>
          <p:nvPr/>
        </p:nvCxnSpPr>
        <p:spPr>
          <a:xfrm>
            <a:off x="2388357" y="3703616"/>
            <a:ext cx="532263"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CaixaDeTexto 9"/>
          <p:cNvSpPr txBox="1"/>
          <p:nvPr/>
        </p:nvSpPr>
        <p:spPr>
          <a:xfrm>
            <a:off x="6851177" y="2292825"/>
            <a:ext cx="4800932" cy="461665"/>
          </a:xfrm>
          <a:prstGeom prst="rect">
            <a:avLst/>
          </a:prstGeom>
          <a:noFill/>
        </p:spPr>
        <p:txBody>
          <a:bodyPr wrap="square" rtlCol="0">
            <a:spAutoFit/>
          </a:bodyPr>
          <a:lstStyle/>
          <a:p>
            <a:pPr algn="r"/>
            <a:r>
              <a:rPr lang="pt-BR" sz="2400" dirty="0" smtClean="0"/>
              <a:t>112 Farmacêuticos Concursados</a:t>
            </a:r>
          </a:p>
        </p:txBody>
      </p:sp>
      <p:pic>
        <p:nvPicPr>
          <p:cNvPr id="28674" name="Picture 2"/>
          <p:cNvPicPr>
            <a:picLocks noChangeAspect="1" noChangeArrowheads="1"/>
          </p:cNvPicPr>
          <p:nvPr/>
        </p:nvPicPr>
        <p:blipFill>
          <a:blip r:embed="rId3" cstate="print"/>
          <a:srcRect/>
          <a:stretch>
            <a:fillRect/>
          </a:stretch>
        </p:blipFill>
        <p:spPr bwMode="auto">
          <a:xfrm>
            <a:off x="2641908" y="2543151"/>
            <a:ext cx="2753594" cy="2416057"/>
          </a:xfrm>
          <a:prstGeom prst="rect">
            <a:avLst/>
          </a:prstGeom>
          <a:noFill/>
          <a:ln w="9525">
            <a:noFill/>
            <a:miter lim="800000"/>
            <a:headEnd/>
            <a:tailEnd/>
          </a:ln>
        </p:spPr>
      </p:pic>
      <p:pic>
        <p:nvPicPr>
          <p:cNvPr id="28676" name="Picture 4" descr="http://www.portalterezinhense.com.br/wp-content/uploads/2014/08/Remedios-farmacia-hg-20101015.jpg"/>
          <p:cNvPicPr>
            <a:picLocks noChangeAspect="1" noChangeArrowheads="1"/>
          </p:cNvPicPr>
          <p:nvPr/>
        </p:nvPicPr>
        <p:blipFill>
          <a:blip r:embed="rId4" cstate="print"/>
          <a:srcRect/>
          <a:stretch>
            <a:fillRect/>
          </a:stretch>
        </p:blipFill>
        <p:spPr bwMode="auto">
          <a:xfrm>
            <a:off x="8794608" y="3183838"/>
            <a:ext cx="2857500" cy="3219451"/>
          </a:xfrm>
          <a:prstGeom prst="rect">
            <a:avLst/>
          </a:prstGeom>
          <a:noFill/>
        </p:spPr>
      </p:pic>
      <p:pic>
        <p:nvPicPr>
          <p:cNvPr id="28678" name="Picture 6" descr="http://api.ning.com/files/0txgB9E*9os*ltDDTcJATnyNOSxu6P8ybvJ9DfS6kWdlSso*gN4k*wGxKA3Cs1gbXLOJNq6GDIN2cc1sY9xyLTaseG4jthh1/03.jpg"/>
          <p:cNvPicPr>
            <a:picLocks noChangeAspect="1" noChangeArrowheads="1"/>
          </p:cNvPicPr>
          <p:nvPr/>
        </p:nvPicPr>
        <p:blipFill>
          <a:blip r:embed="rId5" cstate="print"/>
          <a:srcRect/>
          <a:stretch>
            <a:fillRect/>
          </a:stretch>
        </p:blipFill>
        <p:spPr bwMode="auto">
          <a:xfrm>
            <a:off x="5764034" y="3108770"/>
            <a:ext cx="2527189" cy="3369586"/>
          </a:xfrm>
          <a:prstGeom prst="rect">
            <a:avLst/>
          </a:prstGeom>
          <a:noFill/>
        </p:spPr>
      </p:pic>
      <p:pic>
        <p:nvPicPr>
          <p:cNvPr id="3074"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763" y="4763"/>
            <a:ext cx="1209675" cy="136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347575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p:cNvPicPr>
          <p:nvPr/>
        </p:nvPicPr>
        <p:blipFill>
          <a:blip r:embed="rId2" cstate="print"/>
          <a:srcRect l="29148" t="33030" r="50909"/>
          <a:stretch>
            <a:fillRect/>
          </a:stretch>
        </p:blipFill>
        <p:spPr>
          <a:xfrm>
            <a:off x="353292" y="1999883"/>
            <a:ext cx="2430000" cy="4593600"/>
          </a:xfrm>
          <a:prstGeom prst="rect">
            <a:avLst/>
          </a:prstGeom>
        </p:spPr>
      </p:pic>
      <p:sp>
        <p:nvSpPr>
          <p:cNvPr id="4" name="Título 3"/>
          <p:cNvSpPr>
            <a:spLocks noGrp="1"/>
          </p:cNvSpPr>
          <p:nvPr>
            <p:ph type="title"/>
          </p:nvPr>
        </p:nvSpPr>
        <p:spPr>
          <a:xfrm>
            <a:off x="353292" y="297712"/>
            <a:ext cx="11512643" cy="1274101"/>
          </a:xfrm>
        </p:spPr>
        <p:txBody>
          <a:bodyPr>
            <a:noAutofit/>
          </a:bodyPr>
          <a:lstStyle/>
          <a:p>
            <a:pPr algn="ctr"/>
            <a:r>
              <a:rPr lang="pt-BR" sz="4200" dirty="0" smtClean="0">
                <a:solidFill>
                  <a:srgbClr val="00FFFF"/>
                </a:solidFill>
              </a:rPr>
              <a:t>Coordenadoria de Atenção Básica - CAB</a:t>
            </a:r>
            <a:endParaRPr lang="pt-BR" sz="4200" dirty="0">
              <a:solidFill>
                <a:srgbClr val="00FFFF"/>
              </a:solidFill>
            </a:endParaRPr>
          </a:p>
        </p:txBody>
      </p:sp>
      <p:cxnSp>
        <p:nvCxnSpPr>
          <p:cNvPr id="7" name="Conector reto 6"/>
          <p:cNvCxnSpPr/>
          <p:nvPr/>
        </p:nvCxnSpPr>
        <p:spPr>
          <a:xfrm>
            <a:off x="2350670" y="4245880"/>
            <a:ext cx="532263"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Imagem 1"/>
          <p:cNvPicPr>
            <a:picLocks noChangeAspect="1"/>
          </p:cNvPicPr>
          <p:nvPr/>
        </p:nvPicPr>
        <p:blipFill>
          <a:blip r:embed="rId3"/>
          <a:stretch>
            <a:fillRect/>
          </a:stretch>
        </p:blipFill>
        <p:spPr>
          <a:xfrm>
            <a:off x="2660947" y="2789946"/>
            <a:ext cx="2570272" cy="2585404"/>
          </a:xfrm>
          <a:prstGeom prst="rect">
            <a:avLst/>
          </a:prstGeom>
        </p:spPr>
      </p:pic>
      <p:pic>
        <p:nvPicPr>
          <p:cNvPr id="6" name="Imagem 5"/>
          <p:cNvPicPr>
            <a:picLocks noChangeAspect="1"/>
          </p:cNvPicPr>
          <p:nvPr/>
        </p:nvPicPr>
        <p:blipFill>
          <a:blip r:embed="rId4"/>
          <a:stretch>
            <a:fillRect/>
          </a:stretch>
        </p:blipFill>
        <p:spPr>
          <a:xfrm>
            <a:off x="5231219" y="3650601"/>
            <a:ext cx="2132000" cy="2236000"/>
          </a:xfrm>
          <a:prstGeom prst="rect">
            <a:avLst/>
          </a:prstGeom>
        </p:spPr>
      </p:pic>
      <p:pic>
        <p:nvPicPr>
          <p:cNvPr id="8" name="Imagem 7"/>
          <p:cNvPicPr>
            <a:picLocks noChangeAspect="1"/>
          </p:cNvPicPr>
          <p:nvPr/>
        </p:nvPicPr>
        <p:blipFill>
          <a:blip r:embed="rId5"/>
          <a:stretch>
            <a:fillRect/>
          </a:stretch>
        </p:blipFill>
        <p:spPr>
          <a:xfrm>
            <a:off x="5203246" y="3037087"/>
            <a:ext cx="2132000" cy="520000"/>
          </a:xfrm>
          <a:prstGeom prst="rect">
            <a:avLst/>
          </a:prstGeom>
        </p:spPr>
      </p:pic>
      <p:grpSp>
        <p:nvGrpSpPr>
          <p:cNvPr id="14" name="Grupo 13"/>
          <p:cNvGrpSpPr/>
          <p:nvPr/>
        </p:nvGrpSpPr>
        <p:grpSpPr>
          <a:xfrm>
            <a:off x="7579505" y="1307805"/>
            <a:ext cx="4286429" cy="2519916"/>
            <a:chOff x="7579505" y="1307805"/>
            <a:chExt cx="4286429" cy="2519916"/>
          </a:xfrm>
        </p:grpSpPr>
        <p:sp>
          <p:nvSpPr>
            <p:cNvPr id="15" name="Texto explicativo retangular com cantos arredondados 14"/>
            <p:cNvSpPr/>
            <p:nvPr/>
          </p:nvSpPr>
          <p:spPr>
            <a:xfrm>
              <a:off x="7579505" y="1307805"/>
              <a:ext cx="4286429" cy="2519916"/>
            </a:xfrm>
            <a:prstGeom prst="wedgeRoundRectCallout">
              <a:avLst>
                <a:gd name="adj1" fmla="val -57547"/>
                <a:gd name="adj2" fmla="val 27045"/>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pt-BR" dirty="0" smtClean="0"/>
            </a:p>
          </p:txBody>
        </p:sp>
        <p:pic>
          <p:nvPicPr>
            <p:cNvPr id="1028" name="Picture 4" descr="http://ecos-redenutri.bvs.br/article_image.php?image_type=article&amp;id=107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8845067" y="1488882"/>
              <a:ext cx="2842438" cy="2131829"/>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CaixaDeTexto 12"/>
            <p:cNvSpPr txBox="1"/>
            <p:nvPr/>
          </p:nvSpPr>
          <p:spPr>
            <a:xfrm>
              <a:off x="7633032" y="1579129"/>
              <a:ext cx="1981544" cy="646331"/>
            </a:xfrm>
            <a:prstGeom prst="rect">
              <a:avLst/>
            </a:prstGeom>
            <a:noFill/>
          </p:spPr>
          <p:txBody>
            <a:bodyPr wrap="square" rtlCol="0">
              <a:spAutoFit/>
            </a:bodyPr>
            <a:lstStyle/>
            <a:p>
              <a:r>
                <a:rPr lang="pt-BR" dirty="0">
                  <a:solidFill>
                    <a:schemeClr val="bg1"/>
                  </a:solidFill>
                </a:rPr>
                <a:t>5 NASF:</a:t>
              </a:r>
            </a:p>
            <a:p>
              <a:r>
                <a:rPr lang="pt-BR" dirty="0">
                  <a:solidFill>
                    <a:schemeClr val="bg1"/>
                  </a:solidFill>
                </a:rPr>
                <a:t>3 </a:t>
              </a:r>
              <a:r>
                <a:rPr lang="pt-BR" dirty="0" smtClean="0">
                  <a:solidFill>
                    <a:schemeClr val="bg1"/>
                  </a:solidFill>
                </a:rPr>
                <a:t>Farmacêuticos </a:t>
              </a:r>
              <a:endParaRPr lang="pt-BR" dirty="0">
                <a:solidFill>
                  <a:schemeClr val="bg1"/>
                </a:solidFill>
              </a:endParaRPr>
            </a:p>
          </p:txBody>
        </p:sp>
      </p:grpSp>
      <p:grpSp>
        <p:nvGrpSpPr>
          <p:cNvPr id="17" name="Grupo 16"/>
          <p:cNvGrpSpPr/>
          <p:nvPr/>
        </p:nvGrpSpPr>
        <p:grpSpPr>
          <a:xfrm>
            <a:off x="8091378" y="4136064"/>
            <a:ext cx="3774556" cy="2238948"/>
            <a:chOff x="8091378" y="4136064"/>
            <a:chExt cx="3774556" cy="2238948"/>
          </a:xfrm>
        </p:grpSpPr>
        <p:sp>
          <p:nvSpPr>
            <p:cNvPr id="11" name="Texto explicativo retangular com cantos arredondados 10"/>
            <p:cNvSpPr/>
            <p:nvPr/>
          </p:nvSpPr>
          <p:spPr>
            <a:xfrm>
              <a:off x="8091378" y="4136064"/>
              <a:ext cx="3774556" cy="2232837"/>
            </a:xfrm>
            <a:prstGeom prst="wedgeRoundRectCallout">
              <a:avLst>
                <a:gd name="adj1" fmla="val -72762"/>
                <a:gd name="adj2" fmla="val 16527"/>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pt-BR" dirty="0"/>
            </a:p>
          </p:txBody>
        </p:sp>
        <p:pic>
          <p:nvPicPr>
            <p:cNvPr id="1030" name="Picture 6" descr="http://www4.worldrag.com/imagem/di-LZMI.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8560882" y="4245880"/>
              <a:ext cx="2835548" cy="1481839"/>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CaixaDeTexto 15"/>
            <p:cNvSpPr txBox="1"/>
            <p:nvPr/>
          </p:nvSpPr>
          <p:spPr>
            <a:xfrm>
              <a:off x="8286857" y="5728681"/>
              <a:ext cx="3400648" cy="646331"/>
            </a:xfrm>
            <a:prstGeom prst="rect">
              <a:avLst/>
            </a:prstGeom>
            <a:noFill/>
          </p:spPr>
          <p:txBody>
            <a:bodyPr wrap="square" rtlCol="0">
              <a:spAutoFit/>
            </a:bodyPr>
            <a:lstStyle/>
            <a:p>
              <a:pPr algn="ctr"/>
              <a:r>
                <a:rPr lang="pt-BR" dirty="0">
                  <a:solidFill>
                    <a:schemeClr val="bg1"/>
                  </a:solidFill>
                </a:rPr>
                <a:t>Programa </a:t>
              </a:r>
              <a:r>
                <a:rPr lang="pt-BR" dirty="0" err="1">
                  <a:solidFill>
                    <a:schemeClr val="bg1"/>
                  </a:solidFill>
                </a:rPr>
                <a:t>HiperDia</a:t>
              </a:r>
              <a:r>
                <a:rPr lang="pt-BR" dirty="0">
                  <a:solidFill>
                    <a:schemeClr val="bg1"/>
                  </a:solidFill>
                </a:rPr>
                <a:t>:</a:t>
              </a:r>
            </a:p>
            <a:p>
              <a:pPr algn="ctr"/>
              <a:r>
                <a:rPr lang="pt-BR" dirty="0">
                  <a:solidFill>
                    <a:schemeClr val="bg1"/>
                  </a:solidFill>
                </a:rPr>
                <a:t>1 farmacêutica</a:t>
              </a:r>
            </a:p>
          </p:txBody>
        </p:sp>
      </p:grpSp>
    </p:spTree>
    <p:extLst>
      <p:ext uri="{BB962C8B-B14F-4D97-AF65-F5344CB8AC3E}">
        <p14:creationId xmlns="" xmlns:p14="http://schemas.microsoft.com/office/powerpoint/2010/main" val="202978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p:cNvPicPr>
          <p:nvPr/>
        </p:nvPicPr>
        <p:blipFill>
          <a:blip r:embed="rId2" cstate="print"/>
          <a:srcRect l="29148" t="33030" r="50909"/>
          <a:stretch>
            <a:fillRect/>
          </a:stretch>
        </p:blipFill>
        <p:spPr>
          <a:xfrm>
            <a:off x="353292" y="1999883"/>
            <a:ext cx="2430000" cy="4593600"/>
          </a:xfrm>
          <a:prstGeom prst="rect">
            <a:avLst/>
          </a:prstGeom>
        </p:spPr>
      </p:pic>
      <p:sp>
        <p:nvSpPr>
          <p:cNvPr id="4" name="Título 3"/>
          <p:cNvSpPr>
            <a:spLocks noGrp="1"/>
          </p:cNvSpPr>
          <p:nvPr>
            <p:ph type="title"/>
          </p:nvPr>
        </p:nvSpPr>
        <p:spPr>
          <a:xfrm>
            <a:off x="353292" y="297712"/>
            <a:ext cx="11512643" cy="1274101"/>
          </a:xfrm>
        </p:spPr>
        <p:txBody>
          <a:bodyPr>
            <a:noAutofit/>
          </a:bodyPr>
          <a:lstStyle/>
          <a:p>
            <a:pPr algn="ctr"/>
            <a:r>
              <a:rPr lang="pt-BR" sz="4200" dirty="0" smtClean="0">
                <a:solidFill>
                  <a:srgbClr val="00FFFF"/>
                </a:solidFill>
              </a:rPr>
              <a:t>Coordenadoria de Atenção Especializada CAE</a:t>
            </a:r>
            <a:endParaRPr lang="pt-BR" sz="4200" dirty="0">
              <a:solidFill>
                <a:srgbClr val="00FFFF"/>
              </a:solidFill>
            </a:endParaRPr>
          </a:p>
        </p:txBody>
      </p:sp>
      <p:cxnSp>
        <p:nvCxnSpPr>
          <p:cNvPr id="7" name="Conector reto 6"/>
          <p:cNvCxnSpPr/>
          <p:nvPr/>
        </p:nvCxnSpPr>
        <p:spPr>
          <a:xfrm>
            <a:off x="2340125" y="4775256"/>
            <a:ext cx="532263"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m 4"/>
          <p:cNvPicPr>
            <a:picLocks noChangeAspect="1"/>
          </p:cNvPicPr>
          <p:nvPr/>
        </p:nvPicPr>
        <p:blipFill>
          <a:blip r:embed="rId3"/>
          <a:stretch>
            <a:fillRect/>
          </a:stretch>
        </p:blipFill>
        <p:spPr>
          <a:xfrm>
            <a:off x="2592609" y="3456463"/>
            <a:ext cx="2630024" cy="2799555"/>
          </a:xfrm>
          <a:prstGeom prst="rect">
            <a:avLst/>
          </a:prstGeom>
        </p:spPr>
      </p:pic>
      <p:pic>
        <p:nvPicPr>
          <p:cNvPr id="10" name="Imagem 9"/>
          <p:cNvPicPr>
            <a:picLocks noChangeAspect="1"/>
          </p:cNvPicPr>
          <p:nvPr/>
        </p:nvPicPr>
        <p:blipFill>
          <a:blip r:embed="rId4"/>
          <a:stretch>
            <a:fillRect/>
          </a:stretch>
        </p:blipFill>
        <p:spPr>
          <a:xfrm>
            <a:off x="5222633" y="4310331"/>
            <a:ext cx="2132000" cy="2444000"/>
          </a:xfrm>
          <a:prstGeom prst="rect">
            <a:avLst/>
          </a:prstGeom>
        </p:spPr>
      </p:pic>
      <p:sp>
        <p:nvSpPr>
          <p:cNvPr id="20" name="Texto explicativo retangular com cantos arredondados 19"/>
          <p:cNvSpPr/>
          <p:nvPr/>
        </p:nvSpPr>
        <p:spPr>
          <a:xfrm>
            <a:off x="4811070" y="1472379"/>
            <a:ext cx="6707640" cy="1796747"/>
          </a:xfrm>
          <a:prstGeom prst="wedgeRoundRectCallout">
            <a:avLst>
              <a:gd name="adj1" fmla="val -44932"/>
              <a:gd name="adj2" fmla="val 79456"/>
              <a:gd name="adj3" fmla="val 16667"/>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08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r>
              <a:rPr lang="pt-BR" dirty="0" smtClean="0"/>
              <a:t>Centros de Atenção Psicossocial – CAPS tipo II (5 unidades):</a:t>
            </a:r>
          </a:p>
          <a:p>
            <a:pPr defTabSz="1616075"/>
            <a:r>
              <a:rPr lang="pt-BR" dirty="0" smtClean="0"/>
              <a:t>CAPS Vila Planalto;	CAPS Vila Margarida;</a:t>
            </a:r>
          </a:p>
          <a:p>
            <a:pPr defTabSz="1616075"/>
            <a:r>
              <a:rPr lang="pt-BR" dirty="0" smtClean="0"/>
              <a:t>CAPS Álcool e Drogas (AD);	CAPS Infantil (I);</a:t>
            </a:r>
          </a:p>
          <a:p>
            <a:pPr defTabSz="1616075"/>
            <a:r>
              <a:rPr lang="pt-BR" dirty="0" smtClean="0"/>
              <a:t>CAPS Vila Almeida</a:t>
            </a:r>
          </a:p>
          <a:p>
            <a:r>
              <a:rPr lang="pt-BR" dirty="0" smtClean="0"/>
              <a:t>- 1 Farmacêutico em cada</a:t>
            </a:r>
          </a:p>
        </p:txBody>
      </p:sp>
      <p:sp>
        <p:nvSpPr>
          <p:cNvPr id="23" name="Texto explicativo retangular com cantos arredondados 22"/>
          <p:cNvSpPr/>
          <p:nvPr/>
        </p:nvSpPr>
        <p:spPr>
          <a:xfrm>
            <a:off x="8434316" y="5445457"/>
            <a:ext cx="3431619" cy="1126546"/>
          </a:xfrm>
          <a:prstGeom prst="wedgeRoundRectCallout">
            <a:avLst>
              <a:gd name="adj1" fmla="val -84861"/>
              <a:gd name="adj2" fmla="val 5835"/>
              <a:gd name="adj3" fmla="val 16667"/>
            </a:avLst>
          </a:prstGeom>
          <a:gradFill flip="none" rotWithShape="1">
            <a:gsLst>
              <a:gs pos="0">
                <a:srgbClr val="D828AA">
                  <a:tint val="66000"/>
                  <a:satMod val="160000"/>
                </a:srgbClr>
              </a:gs>
              <a:gs pos="50000">
                <a:srgbClr val="D828AA">
                  <a:tint val="44500"/>
                  <a:satMod val="160000"/>
                </a:srgbClr>
              </a:gs>
              <a:gs pos="100000">
                <a:srgbClr val="D828AA">
                  <a:tint val="23500"/>
                  <a:satMod val="160000"/>
                </a:srgbClr>
              </a:gs>
            </a:gsLst>
            <a:path path="circle">
              <a:fillToRect l="100000" b="100000"/>
            </a:path>
            <a:tileRect t="-100000" r="-100000"/>
          </a:gradFill>
        </p:spPr>
        <p:style>
          <a:lnRef idx="1">
            <a:schemeClr val="accent4"/>
          </a:lnRef>
          <a:fillRef idx="2">
            <a:schemeClr val="accent4"/>
          </a:fillRef>
          <a:effectRef idx="1">
            <a:schemeClr val="accent4"/>
          </a:effectRef>
          <a:fontRef idx="minor">
            <a:schemeClr val="dk1"/>
          </a:fontRef>
        </p:style>
        <p:txBody>
          <a:bodyPr rtlCol="0" anchor="ctr"/>
          <a:lstStyle/>
          <a:p>
            <a:r>
              <a:rPr lang="pt-BR" dirty="0" smtClean="0"/>
              <a:t>Centro de Doenças Infecto-Parasitárias – Cedip:</a:t>
            </a:r>
          </a:p>
          <a:p>
            <a:r>
              <a:rPr lang="pt-BR" dirty="0" smtClean="0"/>
              <a:t>2 Farmacêuticos</a:t>
            </a:r>
          </a:p>
        </p:txBody>
      </p:sp>
      <p:sp>
        <p:nvSpPr>
          <p:cNvPr id="24" name="Texto explicativo retangular com cantos arredondados 23"/>
          <p:cNvSpPr/>
          <p:nvPr/>
        </p:nvSpPr>
        <p:spPr>
          <a:xfrm>
            <a:off x="7466144" y="3891776"/>
            <a:ext cx="4454509" cy="1133096"/>
          </a:xfrm>
          <a:prstGeom prst="wedgeRoundRectCallout">
            <a:avLst>
              <a:gd name="adj1" fmla="val -54929"/>
              <a:gd name="adj2" fmla="val 99102"/>
              <a:gd name="adj3" fmla="val 16667"/>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l="100000" b="100000"/>
            </a:path>
            <a:tileRect t="-100000" r="-100000"/>
          </a:gradFill>
        </p:spPr>
        <p:style>
          <a:lnRef idx="1">
            <a:schemeClr val="accent4"/>
          </a:lnRef>
          <a:fillRef idx="2">
            <a:schemeClr val="accent4"/>
          </a:fillRef>
          <a:effectRef idx="1">
            <a:schemeClr val="accent4"/>
          </a:effectRef>
          <a:fontRef idx="minor">
            <a:schemeClr val="dk1"/>
          </a:fontRef>
        </p:style>
        <p:txBody>
          <a:bodyPr rtlCol="0" anchor="ctr"/>
          <a:lstStyle/>
          <a:p>
            <a:pPr defTabSz="531813"/>
            <a:r>
              <a:rPr lang="pt-BR" dirty="0" smtClean="0"/>
              <a:t>Farmácia CEM</a:t>
            </a:r>
          </a:p>
          <a:p>
            <a:pPr defTabSz="531813"/>
            <a:r>
              <a:rPr lang="pt-BR" dirty="0" smtClean="0"/>
              <a:t>	4 Farmacêuticos</a:t>
            </a:r>
          </a:p>
        </p:txBody>
      </p:sp>
    </p:spTree>
    <p:extLst>
      <p:ext uri="{BB962C8B-B14F-4D97-AF65-F5344CB8AC3E}">
        <p14:creationId xmlns="" xmlns:p14="http://schemas.microsoft.com/office/powerpoint/2010/main" val="243401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p:cNvPicPr>
          <p:nvPr/>
        </p:nvPicPr>
        <p:blipFill>
          <a:blip r:embed="rId2" cstate="print"/>
          <a:srcRect l="29148" t="33030" r="50909"/>
          <a:stretch>
            <a:fillRect/>
          </a:stretch>
        </p:blipFill>
        <p:spPr>
          <a:xfrm>
            <a:off x="353292" y="1999883"/>
            <a:ext cx="2430000" cy="4593600"/>
          </a:xfrm>
          <a:prstGeom prst="rect">
            <a:avLst/>
          </a:prstGeom>
        </p:spPr>
      </p:pic>
      <p:sp>
        <p:nvSpPr>
          <p:cNvPr id="4" name="Título 3"/>
          <p:cNvSpPr>
            <a:spLocks noGrp="1"/>
          </p:cNvSpPr>
          <p:nvPr>
            <p:ph type="title"/>
          </p:nvPr>
        </p:nvSpPr>
        <p:spPr>
          <a:xfrm>
            <a:off x="353292" y="297712"/>
            <a:ext cx="11512643" cy="1274101"/>
          </a:xfrm>
        </p:spPr>
        <p:txBody>
          <a:bodyPr>
            <a:noAutofit/>
          </a:bodyPr>
          <a:lstStyle/>
          <a:p>
            <a:pPr algn="ctr"/>
            <a:r>
              <a:rPr lang="pt-BR" sz="4200" dirty="0" smtClean="0">
                <a:solidFill>
                  <a:srgbClr val="00FFFF"/>
                </a:solidFill>
              </a:rPr>
              <a:t>Coordenadoria de Urgências e Emergências - CUR</a:t>
            </a:r>
            <a:endParaRPr lang="pt-BR" sz="4200" dirty="0">
              <a:solidFill>
                <a:srgbClr val="00FFFF"/>
              </a:solidFill>
            </a:endParaRPr>
          </a:p>
        </p:txBody>
      </p:sp>
      <p:cxnSp>
        <p:nvCxnSpPr>
          <p:cNvPr id="7" name="Conector reto 6"/>
          <p:cNvCxnSpPr/>
          <p:nvPr/>
        </p:nvCxnSpPr>
        <p:spPr>
          <a:xfrm>
            <a:off x="2346565" y="5293871"/>
            <a:ext cx="532263"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Imagem 1"/>
          <p:cNvPicPr>
            <a:picLocks noChangeAspect="1"/>
          </p:cNvPicPr>
          <p:nvPr/>
        </p:nvPicPr>
        <p:blipFill>
          <a:blip r:embed="rId3"/>
          <a:stretch>
            <a:fillRect/>
          </a:stretch>
        </p:blipFill>
        <p:spPr>
          <a:xfrm>
            <a:off x="2592847" y="4544453"/>
            <a:ext cx="2765639" cy="1526131"/>
          </a:xfrm>
          <a:prstGeom prst="rect">
            <a:avLst/>
          </a:prstGeom>
        </p:spPr>
      </p:pic>
      <p:sp>
        <p:nvSpPr>
          <p:cNvPr id="8" name="Texto Explicativo 3 7"/>
          <p:cNvSpPr/>
          <p:nvPr/>
        </p:nvSpPr>
        <p:spPr>
          <a:xfrm>
            <a:off x="6078555" y="1606097"/>
            <a:ext cx="4312693" cy="805218"/>
          </a:xfrm>
          <a:prstGeom prst="borderCallout3">
            <a:avLst>
              <a:gd name="adj1" fmla="val 50953"/>
              <a:gd name="adj2" fmla="val -686"/>
              <a:gd name="adj3" fmla="val 120445"/>
              <a:gd name="adj4" fmla="val -17806"/>
              <a:gd name="adj5" fmla="val 381355"/>
              <a:gd name="adj6" fmla="val -6310"/>
              <a:gd name="adj7" fmla="val 499404"/>
              <a:gd name="adj8" fmla="val -16144"/>
            </a:avLst>
          </a:prstGeo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bg1"/>
                </a:solidFill>
              </a:rPr>
              <a:t>3 Unidades de Pronto Atendimento</a:t>
            </a:r>
          </a:p>
          <a:p>
            <a:pPr algn="ctr"/>
            <a:r>
              <a:rPr lang="pt-BR" dirty="0" smtClean="0">
                <a:solidFill>
                  <a:schemeClr val="bg1"/>
                </a:solidFill>
              </a:rPr>
              <a:t>2 Farmacêuticos em cada</a:t>
            </a:r>
            <a:endParaRPr lang="pt-BR" dirty="0">
              <a:solidFill>
                <a:schemeClr val="bg1"/>
              </a:solidFill>
            </a:endParaRPr>
          </a:p>
        </p:txBody>
      </p:sp>
      <p:sp>
        <p:nvSpPr>
          <p:cNvPr id="13" name="Texto Explicativo 3 12"/>
          <p:cNvSpPr/>
          <p:nvPr/>
        </p:nvSpPr>
        <p:spPr>
          <a:xfrm>
            <a:off x="6839801" y="2634049"/>
            <a:ext cx="4201237" cy="805218"/>
          </a:xfrm>
          <a:prstGeom prst="borderCallout3">
            <a:avLst>
              <a:gd name="adj1" fmla="val 50953"/>
              <a:gd name="adj2" fmla="val -686"/>
              <a:gd name="adj3" fmla="val 96716"/>
              <a:gd name="adj4" fmla="val -14613"/>
              <a:gd name="adj5" fmla="val 264406"/>
              <a:gd name="adj6" fmla="val -10118"/>
              <a:gd name="adj7" fmla="val 373980"/>
              <a:gd name="adj8" fmla="val -3497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bg1"/>
                </a:solidFill>
              </a:rPr>
              <a:t>6 Centros Regionais de Saúde</a:t>
            </a:r>
          </a:p>
          <a:p>
            <a:pPr algn="ctr"/>
            <a:r>
              <a:rPr lang="pt-BR" dirty="0" smtClean="0">
                <a:solidFill>
                  <a:schemeClr val="bg1"/>
                </a:solidFill>
              </a:rPr>
              <a:t>2 Farmacêuticos em cada</a:t>
            </a:r>
            <a:endParaRPr lang="pt-BR" dirty="0">
              <a:solidFill>
                <a:schemeClr val="bg1"/>
              </a:solidFill>
            </a:endParaRPr>
          </a:p>
        </p:txBody>
      </p:sp>
      <p:sp>
        <p:nvSpPr>
          <p:cNvPr id="14" name="Texto Explicativo 3 13"/>
          <p:cNvSpPr/>
          <p:nvPr/>
        </p:nvSpPr>
        <p:spPr>
          <a:xfrm>
            <a:off x="7393325" y="3662001"/>
            <a:ext cx="4117076" cy="805218"/>
          </a:xfrm>
          <a:prstGeom prst="borderCallout3">
            <a:avLst>
              <a:gd name="adj1" fmla="val 50953"/>
              <a:gd name="adj2" fmla="val -686"/>
              <a:gd name="adj3" fmla="val 118750"/>
              <a:gd name="adj4" fmla="val -7255"/>
              <a:gd name="adj5" fmla="val 184745"/>
              <a:gd name="adj6" fmla="val -18949"/>
              <a:gd name="adj7" fmla="val 248556"/>
              <a:gd name="adj8" fmla="val -50072"/>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bg1"/>
                </a:solidFill>
              </a:rPr>
              <a:t>Centro de Atenção Psicossocial </a:t>
            </a:r>
            <a:r>
              <a:rPr lang="pt-BR" dirty="0" smtClean="0">
                <a:solidFill>
                  <a:schemeClr val="bg1"/>
                </a:solidFill>
              </a:rPr>
              <a:t>III</a:t>
            </a:r>
          </a:p>
          <a:p>
            <a:pPr algn="ctr"/>
            <a:r>
              <a:rPr lang="pt-BR" dirty="0" smtClean="0">
                <a:solidFill>
                  <a:schemeClr val="bg1"/>
                </a:solidFill>
              </a:rPr>
              <a:t>2 Farmacêuticas</a:t>
            </a:r>
            <a:endParaRPr lang="pt-BR" dirty="0"/>
          </a:p>
        </p:txBody>
      </p:sp>
      <p:sp>
        <p:nvSpPr>
          <p:cNvPr id="15" name="Texto Explicativo 3 14"/>
          <p:cNvSpPr/>
          <p:nvPr/>
        </p:nvSpPr>
        <p:spPr>
          <a:xfrm>
            <a:off x="8177626" y="4689953"/>
            <a:ext cx="3623481" cy="805218"/>
          </a:xfrm>
          <a:prstGeom prst="borderCallout3">
            <a:avLst>
              <a:gd name="adj1" fmla="val 50953"/>
              <a:gd name="adj2" fmla="val -686"/>
              <a:gd name="adj3" fmla="val 88242"/>
              <a:gd name="adj4" fmla="val -14788"/>
              <a:gd name="adj5" fmla="val 111864"/>
              <a:gd name="adj6" fmla="val -36926"/>
              <a:gd name="adj7" fmla="val 121437"/>
              <a:gd name="adj8" fmla="val -77979"/>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bg1"/>
                </a:solidFill>
              </a:rPr>
              <a:t>Hospital da Mulher</a:t>
            </a:r>
          </a:p>
          <a:p>
            <a:pPr algn="ctr"/>
            <a:r>
              <a:rPr lang="pt-BR" dirty="0" smtClean="0">
                <a:solidFill>
                  <a:schemeClr val="bg1"/>
                </a:solidFill>
              </a:rPr>
              <a:t>1 Farmacêutica</a:t>
            </a:r>
            <a:endParaRPr lang="pt-BR" dirty="0">
              <a:solidFill>
                <a:schemeClr val="bg1"/>
              </a:solidFill>
            </a:endParaRPr>
          </a:p>
        </p:txBody>
      </p:sp>
      <p:sp>
        <p:nvSpPr>
          <p:cNvPr id="16" name="Texto Explicativo 3 15"/>
          <p:cNvSpPr/>
          <p:nvPr/>
        </p:nvSpPr>
        <p:spPr>
          <a:xfrm>
            <a:off x="8357322" y="5717905"/>
            <a:ext cx="3623481" cy="805218"/>
          </a:xfrm>
          <a:prstGeom prst="borderCallout3">
            <a:avLst>
              <a:gd name="adj1" fmla="val 50953"/>
              <a:gd name="adj2" fmla="val -686"/>
              <a:gd name="adj3" fmla="val 72988"/>
              <a:gd name="adj4" fmla="val -15541"/>
              <a:gd name="adj5" fmla="val 71186"/>
              <a:gd name="adj6" fmla="val -40692"/>
              <a:gd name="adj7" fmla="val -3987"/>
              <a:gd name="adj8" fmla="val -82122"/>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bg1"/>
                </a:solidFill>
              </a:rPr>
              <a:t>Pronto Atendimento Integrado</a:t>
            </a:r>
          </a:p>
          <a:p>
            <a:pPr algn="ctr"/>
            <a:r>
              <a:rPr lang="pt-BR" dirty="0" smtClean="0">
                <a:solidFill>
                  <a:schemeClr val="bg1"/>
                </a:solidFill>
              </a:rPr>
              <a:t>9 Farmacêuticos</a:t>
            </a:r>
            <a:endParaRPr lang="pt-BR" dirty="0">
              <a:solidFill>
                <a:schemeClr val="bg1"/>
              </a:solidFill>
            </a:endParaRPr>
          </a:p>
        </p:txBody>
      </p:sp>
    </p:spTree>
    <p:extLst>
      <p:ext uri="{BB962C8B-B14F-4D97-AF65-F5344CB8AC3E}">
        <p14:creationId xmlns="" xmlns:p14="http://schemas.microsoft.com/office/powerpoint/2010/main" val="6545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2645417" y="2851865"/>
            <a:ext cx="2690853" cy="3353948"/>
          </a:xfrm>
          <a:prstGeom prst="rect">
            <a:avLst/>
          </a:prstGeom>
        </p:spPr>
      </p:pic>
      <p:sp>
        <p:nvSpPr>
          <p:cNvPr id="4" name="Título 3"/>
          <p:cNvSpPr>
            <a:spLocks noGrp="1"/>
          </p:cNvSpPr>
          <p:nvPr>
            <p:ph type="title"/>
          </p:nvPr>
        </p:nvSpPr>
        <p:spPr>
          <a:xfrm>
            <a:off x="353292" y="297712"/>
            <a:ext cx="11512643" cy="1274101"/>
          </a:xfrm>
        </p:spPr>
        <p:txBody>
          <a:bodyPr>
            <a:noAutofit/>
          </a:bodyPr>
          <a:lstStyle/>
          <a:p>
            <a:pPr algn="ctr"/>
            <a:r>
              <a:rPr lang="pt-BR" sz="4200" dirty="0" smtClean="0">
                <a:solidFill>
                  <a:srgbClr val="00FFFF"/>
                </a:solidFill>
              </a:rPr>
              <a:t>Coordenadoria de Supervisão da Remus CSR</a:t>
            </a:r>
            <a:endParaRPr lang="pt-BR" sz="4200" dirty="0">
              <a:solidFill>
                <a:srgbClr val="00FFFF"/>
              </a:solidFill>
            </a:endParaRPr>
          </a:p>
        </p:txBody>
      </p:sp>
      <p:pic>
        <p:nvPicPr>
          <p:cNvPr id="3" name="Imagem 2"/>
          <p:cNvPicPr>
            <a:picLocks/>
          </p:cNvPicPr>
          <p:nvPr/>
        </p:nvPicPr>
        <p:blipFill>
          <a:blip r:embed="rId3" cstate="print"/>
          <a:srcRect l="29148" t="33030" r="50909"/>
          <a:stretch>
            <a:fillRect/>
          </a:stretch>
        </p:blipFill>
        <p:spPr>
          <a:xfrm>
            <a:off x="353292" y="1999883"/>
            <a:ext cx="2430000" cy="4593600"/>
          </a:xfrm>
          <a:prstGeom prst="rect">
            <a:avLst/>
          </a:prstGeom>
        </p:spPr>
      </p:pic>
      <p:cxnSp>
        <p:nvCxnSpPr>
          <p:cNvPr id="7" name="Conector reto 6"/>
          <p:cNvCxnSpPr/>
          <p:nvPr/>
        </p:nvCxnSpPr>
        <p:spPr>
          <a:xfrm>
            <a:off x="2373861" y="5798332"/>
            <a:ext cx="532263"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o explicativo em elipse 5"/>
          <p:cNvSpPr/>
          <p:nvPr/>
        </p:nvSpPr>
        <p:spPr>
          <a:xfrm>
            <a:off x="6509981" y="3466531"/>
            <a:ext cx="5540992" cy="3289110"/>
          </a:xfrm>
          <a:prstGeom prst="wedgeEllipseCallout">
            <a:avLst>
              <a:gd name="adj1" fmla="val -76317"/>
              <a:gd name="adj2" fmla="val 1858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dirty="0"/>
          </a:p>
        </p:txBody>
      </p:sp>
      <p:sp>
        <p:nvSpPr>
          <p:cNvPr id="9" name="Retângulo 8"/>
          <p:cNvSpPr/>
          <p:nvPr/>
        </p:nvSpPr>
        <p:spPr>
          <a:xfrm>
            <a:off x="6994477" y="4190961"/>
            <a:ext cx="4572000" cy="1754326"/>
          </a:xfrm>
          <a:prstGeom prst="rect">
            <a:avLst/>
          </a:prstGeom>
        </p:spPr>
        <p:txBody>
          <a:bodyPr wrap="square">
            <a:spAutoFit/>
          </a:bodyPr>
          <a:lstStyle/>
          <a:p>
            <a:pPr algn="ctr"/>
            <a:r>
              <a:rPr lang="pt-BR" dirty="0"/>
              <a:t>28 Unidades Básicas de Saúde (UBS</a:t>
            </a:r>
            <a:r>
              <a:rPr lang="pt-BR" dirty="0" smtClean="0"/>
              <a:t>)</a:t>
            </a:r>
          </a:p>
          <a:p>
            <a:pPr algn="ctr"/>
            <a:r>
              <a:rPr lang="pt-BR" dirty="0" smtClean="0"/>
              <a:t>Todas com 1 ou 2 Farmacêuticos</a:t>
            </a:r>
          </a:p>
          <a:p>
            <a:pPr algn="ctr"/>
            <a:endParaRPr lang="pt-BR" dirty="0"/>
          </a:p>
          <a:p>
            <a:pPr algn="ctr"/>
            <a:r>
              <a:rPr lang="pt-BR" dirty="0" smtClean="0"/>
              <a:t>35 </a:t>
            </a:r>
            <a:r>
              <a:rPr lang="pt-BR" dirty="0"/>
              <a:t>Unidades Básicas de Saúde da Família (UBSF</a:t>
            </a:r>
            <a:r>
              <a:rPr lang="pt-BR" dirty="0" smtClean="0"/>
              <a:t>)</a:t>
            </a:r>
            <a:endParaRPr lang="pt-BR" dirty="0"/>
          </a:p>
          <a:p>
            <a:pPr algn="ctr"/>
            <a:r>
              <a:rPr lang="pt-BR" dirty="0" smtClean="0"/>
              <a:t>15 unidades com 1 Farmacêutico em cada</a:t>
            </a:r>
            <a:endParaRPr lang="pt-BR" dirty="0"/>
          </a:p>
        </p:txBody>
      </p:sp>
    </p:spTree>
    <p:extLst>
      <p:ext uri="{BB962C8B-B14F-4D97-AF65-F5344CB8AC3E}">
        <p14:creationId xmlns="" xmlns:p14="http://schemas.microsoft.com/office/powerpoint/2010/main" val="20546106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 explicativo em elipse 5"/>
          <p:cNvSpPr/>
          <p:nvPr/>
        </p:nvSpPr>
        <p:spPr>
          <a:xfrm>
            <a:off x="1" y="934763"/>
            <a:ext cx="3862316" cy="2859316"/>
          </a:xfrm>
          <a:prstGeom prst="wedgeEllipseCallout">
            <a:avLst>
              <a:gd name="adj1" fmla="val 66048"/>
              <a:gd name="adj2" fmla="val 71163"/>
            </a:avLst>
          </a:prstGeom>
          <a:blipFill>
            <a:blip r:embed="rId2"/>
            <a:tile tx="0" ty="0" sx="100000" sy="100000" flip="none" algn="tl"/>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b="1" dirty="0">
              <a:solidFill>
                <a:schemeClr val="bg1"/>
              </a:solidFill>
            </a:endParaRPr>
          </a:p>
        </p:txBody>
      </p:sp>
      <p:sp>
        <p:nvSpPr>
          <p:cNvPr id="4" name="Título 3"/>
          <p:cNvSpPr>
            <a:spLocks noGrp="1"/>
          </p:cNvSpPr>
          <p:nvPr>
            <p:ph type="title"/>
          </p:nvPr>
        </p:nvSpPr>
        <p:spPr>
          <a:xfrm>
            <a:off x="353292" y="297712"/>
            <a:ext cx="11512643" cy="1274101"/>
          </a:xfrm>
        </p:spPr>
        <p:txBody>
          <a:bodyPr>
            <a:noAutofit/>
          </a:bodyPr>
          <a:lstStyle/>
          <a:p>
            <a:pPr algn="ctr"/>
            <a:r>
              <a:rPr lang="pt-BR" sz="4200" dirty="0" smtClean="0">
                <a:solidFill>
                  <a:srgbClr val="00FFFF"/>
                </a:solidFill>
              </a:rPr>
              <a:t>Unidades Básicas de Saúde e de Saúde da Família – UBS/UBSF</a:t>
            </a:r>
            <a:endParaRPr lang="pt-BR" sz="4200" dirty="0">
              <a:solidFill>
                <a:srgbClr val="00FFFF"/>
              </a:solidFill>
            </a:endParaRPr>
          </a:p>
        </p:txBody>
      </p:sp>
      <p:sp>
        <p:nvSpPr>
          <p:cNvPr id="9" name="Retângulo 8"/>
          <p:cNvSpPr/>
          <p:nvPr/>
        </p:nvSpPr>
        <p:spPr>
          <a:xfrm>
            <a:off x="353292" y="1585461"/>
            <a:ext cx="3399842" cy="1200329"/>
          </a:xfrm>
          <a:prstGeom prst="rect">
            <a:avLst/>
          </a:prstGeom>
        </p:spPr>
        <p:txBody>
          <a:bodyPr wrap="square">
            <a:spAutoFit/>
          </a:bodyPr>
          <a:lstStyle/>
          <a:p>
            <a:pPr algn="ctr"/>
            <a:r>
              <a:rPr lang="pt-BR" b="1" dirty="0" smtClean="0">
                <a:solidFill>
                  <a:schemeClr val="bg1"/>
                </a:solidFill>
              </a:rPr>
              <a:t>Dispensação de medicamento com atenção farmacêutica;</a:t>
            </a:r>
          </a:p>
          <a:p>
            <a:pPr algn="ctr"/>
            <a:r>
              <a:rPr lang="pt-BR" b="1" dirty="0" smtClean="0">
                <a:solidFill>
                  <a:schemeClr val="bg1"/>
                </a:solidFill>
              </a:rPr>
              <a:t>Palestras para os grupos;</a:t>
            </a:r>
          </a:p>
          <a:p>
            <a:pPr algn="ctr"/>
            <a:r>
              <a:rPr lang="pt-BR" b="1" dirty="0" smtClean="0">
                <a:solidFill>
                  <a:schemeClr val="bg1"/>
                </a:solidFill>
              </a:rPr>
              <a:t>Projetos e pesquisas</a:t>
            </a:r>
            <a:endParaRPr lang="pt-BR" b="1" dirty="0">
              <a:solidFill>
                <a:schemeClr val="bg1"/>
              </a:solidFill>
            </a:endParaRPr>
          </a:p>
        </p:txBody>
      </p:sp>
      <p:pic>
        <p:nvPicPr>
          <p:cNvPr id="12" name="Imagem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445521" y="1800158"/>
            <a:ext cx="3140636" cy="2113586"/>
          </a:xfrm>
          <a:prstGeom prst="rect">
            <a:avLst/>
          </a:prstGeom>
        </p:spPr>
      </p:pic>
      <p:pic>
        <p:nvPicPr>
          <p:cNvPr id="13" name="Imagem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929116" y="1759938"/>
            <a:ext cx="2629468" cy="1972101"/>
          </a:xfrm>
          <a:prstGeom prst="rect">
            <a:avLst/>
          </a:prstGeom>
        </p:spPr>
      </p:pic>
      <p:pic>
        <p:nvPicPr>
          <p:cNvPr id="14" name="Imagem 13" descr="20140211_075748"/>
          <p:cNvPicPr/>
          <p:nvPr/>
        </p:nvPicPr>
        <p:blipFill>
          <a:blip r:embed="rId5" cstate="print"/>
          <a:srcRect/>
          <a:stretch>
            <a:fillRect/>
          </a:stretch>
        </p:blipFill>
        <p:spPr bwMode="auto">
          <a:xfrm>
            <a:off x="907539" y="4142089"/>
            <a:ext cx="2954778" cy="2194590"/>
          </a:xfrm>
          <a:prstGeom prst="rect">
            <a:avLst/>
          </a:prstGeom>
          <a:noFill/>
          <a:ln w="9525">
            <a:noFill/>
            <a:miter lim="800000"/>
            <a:headEnd/>
            <a:tailEnd/>
          </a:ln>
        </p:spPr>
      </p:pic>
      <p:pic>
        <p:nvPicPr>
          <p:cNvPr id="15" name="Imagem 14" descr="PhotoGrid_1386183844800"/>
          <p:cNvPicPr/>
          <p:nvPr/>
        </p:nvPicPr>
        <p:blipFill rotWithShape="1">
          <a:blip r:embed="rId6"/>
          <a:srcRect l="1668" t="1384" r="1757" b="51924"/>
          <a:stretch/>
        </p:blipFill>
        <p:spPr bwMode="auto">
          <a:xfrm>
            <a:off x="6109613" y="4309220"/>
            <a:ext cx="4926842" cy="2224585"/>
          </a:xfrm>
          <a:prstGeom prst="rect">
            <a:avLst/>
          </a:prstGeom>
          <a:noFill/>
          <a:ln w="9525">
            <a:noFill/>
            <a:miter lim="800000"/>
            <a:headEnd/>
            <a:tailEnd/>
          </a:ln>
        </p:spPr>
      </p:pic>
    </p:spTree>
    <p:extLst>
      <p:ext uri="{BB962C8B-B14F-4D97-AF65-F5344CB8AC3E}">
        <p14:creationId xmlns="" xmlns:p14="http://schemas.microsoft.com/office/powerpoint/2010/main" val="1672856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53292" y="297712"/>
            <a:ext cx="11512643" cy="1274101"/>
          </a:xfrm>
        </p:spPr>
        <p:txBody>
          <a:bodyPr>
            <a:noAutofit/>
          </a:bodyPr>
          <a:lstStyle/>
          <a:p>
            <a:pPr algn="ctr"/>
            <a:r>
              <a:rPr lang="pt-BR" sz="4200" dirty="0" smtClean="0">
                <a:solidFill>
                  <a:srgbClr val="00FFFF"/>
                </a:solidFill>
              </a:rPr>
              <a:t>Diretoria de Assistência à Saúde - DAS</a:t>
            </a:r>
            <a:endParaRPr lang="pt-BR" sz="4200" dirty="0">
              <a:solidFill>
                <a:srgbClr val="00FFFF"/>
              </a:solidFill>
            </a:endParaRPr>
          </a:p>
        </p:txBody>
      </p:sp>
      <p:pic>
        <p:nvPicPr>
          <p:cNvPr id="3" name="Imagem 2"/>
          <p:cNvPicPr>
            <a:picLocks/>
          </p:cNvPicPr>
          <p:nvPr/>
        </p:nvPicPr>
        <p:blipFill>
          <a:blip r:embed="rId2" cstate="print"/>
          <a:srcRect l="29148" t="33030" r="50909"/>
          <a:stretch>
            <a:fillRect/>
          </a:stretch>
        </p:blipFill>
        <p:spPr>
          <a:xfrm>
            <a:off x="353292" y="1999883"/>
            <a:ext cx="2430000" cy="4593600"/>
          </a:xfrm>
          <a:prstGeom prst="rect">
            <a:avLst/>
          </a:prstGeom>
        </p:spPr>
      </p:pic>
      <p:grpSp>
        <p:nvGrpSpPr>
          <p:cNvPr id="8" name="Grupo 7"/>
          <p:cNvGrpSpPr/>
          <p:nvPr/>
        </p:nvGrpSpPr>
        <p:grpSpPr>
          <a:xfrm>
            <a:off x="6994477" y="1602271"/>
            <a:ext cx="4871458" cy="2462953"/>
            <a:chOff x="6994477" y="1602271"/>
            <a:chExt cx="4871458" cy="2462953"/>
          </a:xfrm>
        </p:grpSpPr>
        <p:sp>
          <p:nvSpPr>
            <p:cNvPr id="6" name="Texto explicativo em elipse 5"/>
            <p:cNvSpPr/>
            <p:nvPr/>
          </p:nvSpPr>
          <p:spPr>
            <a:xfrm>
              <a:off x="6994477" y="1602271"/>
              <a:ext cx="4871458" cy="2462953"/>
            </a:xfrm>
            <a:prstGeom prst="wedgeEllipseCallout">
              <a:avLst>
                <a:gd name="adj1" fmla="val -92142"/>
                <a:gd name="adj2" fmla="val 19560"/>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81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dirty="0"/>
            </a:p>
          </p:txBody>
        </p:sp>
        <p:sp>
          <p:nvSpPr>
            <p:cNvPr id="9" name="Retângulo 8"/>
            <p:cNvSpPr/>
            <p:nvPr/>
          </p:nvSpPr>
          <p:spPr>
            <a:xfrm>
              <a:off x="7164008" y="2461210"/>
              <a:ext cx="4572000" cy="646331"/>
            </a:xfrm>
            <a:prstGeom prst="rect">
              <a:avLst/>
            </a:prstGeom>
          </p:spPr>
          <p:txBody>
            <a:bodyPr wrap="square">
              <a:spAutoFit/>
            </a:bodyPr>
            <a:lstStyle/>
            <a:p>
              <a:pPr algn="ctr"/>
              <a:r>
                <a:rPr lang="pt-BR" dirty="0" smtClean="0"/>
                <a:t>Setor Social – Medicamentos </a:t>
              </a:r>
              <a:r>
                <a:rPr lang="pt-BR" dirty="0" err="1" smtClean="0"/>
                <a:t>Judicializados</a:t>
              </a:r>
              <a:endParaRPr lang="pt-BR" dirty="0" smtClean="0"/>
            </a:p>
            <a:p>
              <a:pPr algn="ctr"/>
              <a:r>
                <a:rPr lang="pt-BR" dirty="0" smtClean="0"/>
                <a:t>2 Farmacêuticas</a:t>
              </a:r>
            </a:p>
          </p:txBody>
        </p:sp>
      </p:grpSp>
      <p:grpSp>
        <p:nvGrpSpPr>
          <p:cNvPr id="5" name="Grupo 4"/>
          <p:cNvGrpSpPr/>
          <p:nvPr/>
        </p:nvGrpSpPr>
        <p:grpSpPr>
          <a:xfrm>
            <a:off x="2202752" y="1291895"/>
            <a:ext cx="2776872" cy="2338630"/>
            <a:chOff x="2202752" y="1291895"/>
            <a:chExt cx="2776872" cy="2338630"/>
          </a:xfrm>
        </p:grpSpPr>
        <p:cxnSp>
          <p:nvCxnSpPr>
            <p:cNvPr id="7" name="Conector reto 6"/>
            <p:cNvCxnSpPr/>
            <p:nvPr/>
          </p:nvCxnSpPr>
          <p:spPr>
            <a:xfrm>
              <a:off x="2202752" y="2474235"/>
              <a:ext cx="532263"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Imagem 1"/>
            <p:cNvPicPr>
              <a:picLocks noChangeAspect="1"/>
            </p:cNvPicPr>
            <p:nvPr/>
          </p:nvPicPr>
          <p:blipFill>
            <a:blip r:embed="rId3"/>
            <a:stretch>
              <a:fillRect/>
            </a:stretch>
          </p:blipFill>
          <p:spPr>
            <a:xfrm>
              <a:off x="2537676" y="1291895"/>
              <a:ext cx="2441948" cy="2338630"/>
            </a:xfrm>
            <a:prstGeom prst="rect">
              <a:avLst/>
            </a:prstGeom>
          </p:spPr>
        </p:pic>
      </p:grpSp>
    </p:spTree>
    <p:extLst>
      <p:ext uri="{BB962C8B-B14F-4D97-AF65-F5344CB8AC3E}">
        <p14:creationId xmlns="" xmlns:p14="http://schemas.microsoft.com/office/powerpoint/2010/main" val="212150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stretch>
            <a:fillRect/>
          </a:stretch>
        </p:blipFill>
        <p:spPr>
          <a:xfrm>
            <a:off x="0" y="0"/>
            <a:ext cx="12192000" cy="6858000"/>
          </a:xfrm>
          <a:prstGeom prst="rect">
            <a:avLst/>
          </a:prstGeom>
        </p:spPr>
      </p:pic>
      <p:sp>
        <p:nvSpPr>
          <p:cNvPr id="4" name="Título 3"/>
          <p:cNvSpPr>
            <a:spLocks noGrp="1"/>
          </p:cNvSpPr>
          <p:nvPr>
            <p:ph type="title"/>
          </p:nvPr>
        </p:nvSpPr>
        <p:spPr>
          <a:xfrm>
            <a:off x="9122976" y="5334367"/>
            <a:ext cx="2731174" cy="1325562"/>
          </a:xfrm>
        </p:spPr>
        <p:txBody>
          <a:bodyPr>
            <a:noAutofit/>
          </a:bodyPr>
          <a:lstStyle/>
          <a:p>
            <a:pPr algn="ctr"/>
            <a:r>
              <a:rPr lang="pt-BR" sz="1800" dirty="0" smtClean="0">
                <a:solidFill>
                  <a:schemeClr val="bg1"/>
                </a:solidFill>
              </a:rPr>
              <a:t>Organograma da Secretaria Municipal de Saúde Pública de Campo Grande - SESAU</a:t>
            </a:r>
            <a:endParaRPr lang="pt-BR" sz="1800" dirty="0">
              <a:solidFill>
                <a:schemeClr val="bg1"/>
              </a:solidFill>
            </a:endParaRPr>
          </a:p>
        </p:txBody>
      </p:sp>
      <p:sp>
        <p:nvSpPr>
          <p:cNvPr id="5" name="Seta para a direita 4"/>
          <p:cNvSpPr/>
          <p:nvPr/>
        </p:nvSpPr>
        <p:spPr>
          <a:xfrm rot="9117249">
            <a:off x="5394584" y="2400288"/>
            <a:ext cx="874585" cy="301118"/>
          </a:xfrm>
          <a:prstGeom prst="right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Seta para a direita 5"/>
          <p:cNvSpPr/>
          <p:nvPr/>
        </p:nvSpPr>
        <p:spPr>
          <a:xfrm rot="9117249">
            <a:off x="5554072" y="4621271"/>
            <a:ext cx="874585" cy="301118"/>
          </a:xfrm>
          <a:prstGeom prst="right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1" descr="http://upload.wikimedia.org/wikipedia/commons/thumb/a/a6/Bras%C3%A3o_Digital_-_Prefeitura_de_Campo_Grande%2C_Mato_Grosso_do_Sul%2C_Brasil.png/220px-Bras%C3%A3o_Digital_-_Prefeitura_de_Campo_Grande%2C_Mato_Grosso_do_Sul%2C_Brasil.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147299" y="4791769"/>
            <a:ext cx="675273" cy="689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4099032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3"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1+#ppt_w/2"/>
                                          </p:val>
                                        </p:tav>
                                        <p:tav tm="100000">
                                          <p:val>
                                            <p:strVal val="#ppt_x"/>
                                          </p:val>
                                        </p:tav>
                                      </p:tavLst>
                                    </p:anim>
                                    <p:anim calcmode="lin" valueType="num">
                                      <p:cBhvr additive="base">
                                        <p:cTn id="13"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3"/>
          <p:cNvSpPr txBox="1">
            <a:spLocks/>
          </p:cNvSpPr>
          <p:nvPr/>
        </p:nvSpPr>
        <p:spPr>
          <a:xfrm>
            <a:off x="323385" y="1393902"/>
            <a:ext cx="7895064" cy="6802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dirty="0" smtClean="0">
                <a:solidFill>
                  <a:srgbClr val="FFFF00"/>
                </a:solidFill>
              </a:rPr>
              <a:t>Farmacêutico: 8 ocupações</a:t>
            </a:r>
            <a:endParaRPr lang="pt-BR" sz="2800" dirty="0">
              <a:solidFill>
                <a:srgbClr val="FFFF00"/>
              </a:solidFill>
            </a:endParaRPr>
          </a:p>
        </p:txBody>
      </p:sp>
      <p:sp>
        <p:nvSpPr>
          <p:cNvPr id="10" name="Título 3"/>
          <p:cNvSpPr txBox="1">
            <a:spLocks/>
          </p:cNvSpPr>
          <p:nvPr/>
        </p:nvSpPr>
        <p:spPr>
          <a:xfrm>
            <a:off x="323385" y="2074127"/>
            <a:ext cx="11657726" cy="46054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r>
              <a:rPr lang="pt-BR" sz="1600" dirty="0"/>
              <a:t>2234-05 - Farmacêutico</a:t>
            </a:r>
          </a:p>
          <a:p>
            <a:pPr marL="714375" fontAlgn="base"/>
            <a:r>
              <a:rPr lang="pt-BR" sz="1400" dirty="0" smtClean="0"/>
              <a:t>Farmacêutico </a:t>
            </a:r>
            <a:r>
              <a:rPr lang="pt-BR" sz="1400" dirty="0"/>
              <a:t>auditor, Farmacêutico de manipulação, Farmacêutico em atenção farmacêutica...</a:t>
            </a:r>
            <a:endParaRPr lang="pt-BR" sz="1600" dirty="0"/>
          </a:p>
          <a:p>
            <a:pPr fontAlgn="base">
              <a:spcBef>
                <a:spcPts val="900"/>
              </a:spcBef>
            </a:pPr>
            <a:r>
              <a:rPr lang="pt-BR" sz="1600" dirty="0"/>
              <a:t>2234-15 - Farmacêutico analista clínico</a:t>
            </a:r>
            <a:endParaRPr lang="pt-BR" sz="1600" b="1" dirty="0"/>
          </a:p>
          <a:p>
            <a:pPr marL="714375" fontAlgn="base"/>
            <a:r>
              <a:rPr lang="pt-BR" sz="1400" dirty="0"/>
              <a:t>Farmacêutico analista clínico (bioquímico), Farmacêutico em análises clínicas, Farmacêutico em bacteriologia clínica, Farmacêutico em banco de materiais biológicos...</a:t>
            </a:r>
          </a:p>
          <a:p>
            <a:pPr fontAlgn="base">
              <a:spcBef>
                <a:spcPts val="900"/>
              </a:spcBef>
            </a:pPr>
            <a:r>
              <a:rPr lang="pt-BR" sz="1600" dirty="0"/>
              <a:t>2234-20 - Farmacêutico de alimentos</a:t>
            </a:r>
            <a:endParaRPr lang="pt-BR" sz="1600" b="1" dirty="0"/>
          </a:p>
          <a:p>
            <a:pPr marL="714375" fontAlgn="base"/>
            <a:r>
              <a:rPr lang="pt-BR" sz="1400" dirty="0"/>
              <a:t>Farmacêutico </a:t>
            </a:r>
            <a:r>
              <a:rPr lang="pt-BR" sz="1400" dirty="0" err="1"/>
              <a:t>bromatologista</a:t>
            </a:r>
            <a:r>
              <a:rPr lang="pt-BR" sz="1400" dirty="0"/>
              <a:t>, Farmacêutico em alimentos funcionais e </a:t>
            </a:r>
            <a:r>
              <a:rPr lang="pt-BR" sz="1400" dirty="0" err="1"/>
              <a:t>nutracêuticos</a:t>
            </a:r>
            <a:r>
              <a:rPr lang="pt-BR" sz="1400" dirty="0"/>
              <a:t>, Farmacêutico em análise de alimentos, Farmacêutico em banco de leite...</a:t>
            </a:r>
          </a:p>
          <a:p>
            <a:pPr fontAlgn="base">
              <a:spcBef>
                <a:spcPts val="900"/>
              </a:spcBef>
            </a:pPr>
            <a:r>
              <a:rPr lang="pt-BR" sz="1600" dirty="0"/>
              <a:t>2234-25 - Farmacêutico práticas integrativas e complementares</a:t>
            </a:r>
            <a:endParaRPr lang="pt-BR" sz="1600" b="1" dirty="0"/>
          </a:p>
          <a:p>
            <a:pPr marL="714375" fontAlgn="base"/>
            <a:r>
              <a:rPr lang="pt-BR" sz="1400" dirty="0"/>
              <a:t>Farmacêutico </a:t>
            </a:r>
            <a:r>
              <a:rPr lang="pt-BR" sz="1400" dirty="0" err="1"/>
              <a:t>acupunturista</a:t>
            </a:r>
            <a:r>
              <a:rPr lang="pt-BR" sz="1400" dirty="0"/>
              <a:t>, Farmacêutico </a:t>
            </a:r>
            <a:r>
              <a:rPr lang="pt-BR" sz="1400" dirty="0" err="1"/>
              <a:t>antroposófico</a:t>
            </a:r>
            <a:r>
              <a:rPr lang="pt-BR" sz="1400" dirty="0"/>
              <a:t>...</a:t>
            </a:r>
          </a:p>
          <a:p>
            <a:pPr fontAlgn="base">
              <a:spcBef>
                <a:spcPts val="900"/>
              </a:spcBef>
            </a:pPr>
            <a:r>
              <a:rPr lang="pt-BR" sz="1600" dirty="0"/>
              <a:t>2234-30 - Farmacêutico em saúde pública</a:t>
            </a:r>
            <a:endParaRPr lang="pt-BR" sz="1600" b="1" dirty="0"/>
          </a:p>
          <a:p>
            <a:pPr marL="714375" fontAlgn="base"/>
            <a:r>
              <a:rPr lang="pt-BR" sz="1400" dirty="0"/>
              <a:t>Farmacêutico em controle de qualidade e tratamento de água, Farmacêutico em controle de vetores e pragas urbanas...</a:t>
            </a:r>
          </a:p>
          <a:p>
            <a:pPr fontAlgn="base">
              <a:spcBef>
                <a:spcPts val="900"/>
              </a:spcBef>
            </a:pPr>
            <a:r>
              <a:rPr lang="pt-BR" sz="1600" dirty="0"/>
              <a:t>2234-35 - Farmacêutico industrial</a:t>
            </a:r>
            <a:endParaRPr lang="pt-BR" sz="1600" b="1" dirty="0"/>
          </a:p>
          <a:p>
            <a:pPr marL="714375" fontAlgn="base"/>
            <a:r>
              <a:rPr lang="pt-BR" sz="1400" dirty="0"/>
              <a:t>Farmacêutico em alfândega, Farmacêutico em armazenamento, Farmacêutico em biotecnologia industrial...</a:t>
            </a:r>
          </a:p>
          <a:p>
            <a:pPr fontAlgn="base">
              <a:spcBef>
                <a:spcPts val="900"/>
              </a:spcBef>
            </a:pPr>
            <a:r>
              <a:rPr lang="pt-BR" sz="1600" dirty="0"/>
              <a:t>2234-40 - Farmacêutico toxicologista</a:t>
            </a:r>
            <a:endParaRPr lang="pt-BR" sz="1600" b="1" dirty="0"/>
          </a:p>
          <a:p>
            <a:pPr marL="714375" fontAlgn="base"/>
            <a:r>
              <a:rPr lang="pt-BR" sz="1400" dirty="0" smtClean="0"/>
              <a:t>Farmacêutico </a:t>
            </a:r>
            <a:r>
              <a:rPr lang="pt-BR" sz="1400" dirty="0"/>
              <a:t>criminalista, Farmacêutico em análise de solo, Farmacêutico em toxicologia ambiental...</a:t>
            </a:r>
          </a:p>
          <a:p>
            <a:pPr fontAlgn="base">
              <a:spcBef>
                <a:spcPts val="900"/>
              </a:spcBef>
            </a:pPr>
            <a:r>
              <a:rPr lang="pt-BR" sz="1600" dirty="0"/>
              <a:t>2234-45 - Farmacêutico hospitalar e clínico</a:t>
            </a:r>
            <a:endParaRPr lang="pt-BR" sz="1600" b="1" dirty="0"/>
          </a:p>
          <a:p>
            <a:pPr marL="714375" fontAlgn="base"/>
            <a:r>
              <a:rPr lang="pt-BR" sz="1400" dirty="0"/>
              <a:t>Farmacêutico clínico, Farmacêutico clínico domiciliar...</a:t>
            </a:r>
          </a:p>
        </p:txBody>
      </p:sp>
      <p:sp>
        <p:nvSpPr>
          <p:cNvPr id="5" name="Título 3"/>
          <p:cNvSpPr txBox="1">
            <a:spLocks/>
          </p:cNvSpPr>
          <p:nvPr/>
        </p:nvSpPr>
        <p:spPr>
          <a:xfrm>
            <a:off x="1943775" y="441861"/>
            <a:ext cx="8292425" cy="9520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3200" dirty="0" smtClean="0">
                <a:solidFill>
                  <a:srgbClr val="00FFFF"/>
                </a:solidFill>
              </a:rPr>
              <a:t>Classificação Brasileira de Ocupações - CBO</a:t>
            </a:r>
            <a:endParaRPr lang="pt-BR" sz="2400" dirty="0" smtClean="0">
              <a:solidFill>
                <a:srgbClr val="00FFFF"/>
              </a:solidFill>
            </a:endParaRPr>
          </a:p>
        </p:txBody>
      </p:sp>
    </p:spTree>
    <p:extLst>
      <p:ext uri="{BB962C8B-B14F-4D97-AF65-F5344CB8AC3E}">
        <p14:creationId xmlns="" xmlns:p14="http://schemas.microsoft.com/office/powerpoint/2010/main" val="12828335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stretch>
            <a:fillRect/>
          </a:stretch>
        </p:blipFill>
        <p:spPr>
          <a:xfrm>
            <a:off x="0" y="0"/>
            <a:ext cx="12192000" cy="6858000"/>
          </a:xfrm>
          <a:prstGeom prst="rect">
            <a:avLst/>
          </a:prstGeom>
        </p:spPr>
      </p:pic>
      <p:sp>
        <p:nvSpPr>
          <p:cNvPr id="4" name="Título 3"/>
          <p:cNvSpPr>
            <a:spLocks noGrp="1"/>
          </p:cNvSpPr>
          <p:nvPr>
            <p:ph type="title"/>
          </p:nvPr>
        </p:nvSpPr>
        <p:spPr>
          <a:xfrm>
            <a:off x="9122976" y="5334367"/>
            <a:ext cx="2731174" cy="1325562"/>
          </a:xfrm>
        </p:spPr>
        <p:txBody>
          <a:bodyPr>
            <a:noAutofit/>
          </a:bodyPr>
          <a:lstStyle/>
          <a:p>
            <a:pPr algn="ctr"/>
            <a:r>
              <a:rPr lang="pt-BR" sz="1800" dirty="0" smtClean="0">
                <a:solidFill>
                  <a:schemeClr val="bg1"/>
                </a:solidFill>
              </a:rPr>
              <a:t>Organograma da Secretaria Municipal de Saúde Pública de Campo Grande - SESAU</a:t>
            </a:r>
            <a:endParaRPr lang="pt-BR" sz="1800" dirty="0">
              <a:solidFill>
                <a:schemeClr val="bg1"/>
              </a:solidFill>
            </a:endParaRPr>
          </a:p>
        </p:txBody>
      </p:sp>
      <p:sp>
        <p:nvSpPr>
          <p:cNvPr id="5" name="Seta para a direita 4"/>
          <p:cNvSpPr/>
          <p:nvPr/>
        </p:nvSpPr>
        <p:spPr>
          <a:xfrm rot="9117249">
            <a:off x="5394584" y="2400288"/>
            <a:ext cx="874585" cy="3011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Seta para a direita 5"/>
          <p:cNvSpPr/>
          <p:nvPr/>
        </p:nvSpPr>
        <p:spPr>
          <a:xfrm rot="9117249">
            <a:off x="5554072" y="4621271"/>
            <a:ext cx="874585" cy="3011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1" descr="http://upload.wikimedia.org/wikipedia/commons/thumb/a/a6/Bras%C3%A3o_Digital_-_Prefeitura_de_Campo_Grande%2C_Mato_Grosso_do_Sul%2C_Brasil.png/220px-Bras%C3%A3o_Digital_-_Prefeitura_de_Campo_Grande%2C_Mato_Grosso_do_Sul%2C_Brasil.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147299" y="4791769"/>
            <a:ext cx="675273" cy="689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3475753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4.79167E-6 -7.40741E-7 L -0.18698 0.16597 " pathEditMode="relative" rAng="0" ptsTypes="AA">
                                      <p:cBhvr>
                                        <p:cTn id="6" dur="2000" fill="hold"/>
                                        <p:tgtEl>
                                          <p:spTgt spid="5"/>
                                        </p:tgtEl>
                                        <p:attrNameLst>
                                          <p:attrName>ppt_x</p:attrName>
                                          <p:attrName>ppt_y</p:attrName>
                                        </p:attrNameLst>
                                      </p:cBhvr>
                                      <p:rCtr x="-9349" y="8287"/>
                                    </p:animMotion>
                                  </p:childTnLst>
                                </p:cTn>
                              </p:par>
                            </p:childTnLst>
                          </p:cTn>
                        </p:par>
                        <p:par>
                          <p:cTn id="7" fill="hold">
                            <p:stCondLst>
                              <p:cond delay="2000"/>
                            </p:stCondLst>
                            <p:childTnLst>
                              <p:par>
                                <p:cTn id="8" presetID="49" presetClass="path" presetSubtype="0" accel="50000" decel="50000" fill="hold" grpId="0" nodeType="afterEffect">
                                  <p:stCondLst>
                                    <p:cond delay="0"/>
                                  </p:stCondLst>
                                  <p:childTnLst>
                                    <p:animMotion origin="layout" path="M 3.75E-6 -3.33333E-6 L -0.35795 -0.40277 " pathEditMode="relative" rAng="0" ptsTypes="AA">
                                      <p:cBhvr>
                                        <p:cTn id="9" dur="2000" fill="hold"/>
                                        <p:tgtEl>
                                          <p:spTgt spid="6"/>
                                        </p:tgtEl>
                                        <p:attrNameLst>
                                          <p:attrName>ppt_x</p:attrName>
                                          <p:attrName>ppt_y</p:attrName>
                                        </p:attrNameLst>
                                      </p:cBhvr>
                                      <p:rCtr x="-17904" y="-20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cstate="print"/>
          <a:srcRect t="27597" r="73750" b="22015"/>
          <a:stretch/>
        </p:blipFill>
        <p:spPr>
          <a:xfrm>
            <a:off x="0" y="1892595"/>
            <a:ext cx="3200400" cy="3455582"/>
          </a:xfrm>
          <a:prstGeom prst="rect">
            <a:avLst/>
          </a:prstGeom>
        </p:spPr>
      </p:pic>
      <p:sp>
        <p:nvSpPr>
          <p:cNvPr id="2" name="Texto explicativo retangular com cantos arredondados 1"/>
          <p:cNvSpPr/>
          <p:nvPr/>
        </p:nvSpPr>
        <p:spPr>
          <a:xfrm>
            <a:off x="3961836" y="1302487"/>
            <a:ext cx="3619177" cy="1000681"/>
          </a:xfrm>
          <a:prstGeom prst="wedgeRoundRectCallout">
            <a:avLst>
              <a:gd name="adj1" fmla="val -124486"/>
              <a:gd name="adj2" fmla="val 36445"/>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pt-BR" dirty="0" err="1" smtClean="0"/>
              <a:t>Cerest</a:t>
            </a:r>
            <a:r>
              <a:rPr lang="pt-BR" dirty="0" smtClean="0"/>
              <a:t> Regional de Campo Grande </a:t>
            </a:r>
          </a:p>
          <a:p>
            <a:pPr algn="ctr"/>
            <a:r>
              <a:rPr lang="pt-BR" dirty="0" smtClean="0"/>
              <a:t>1 Farmacêutico</a:t>
            </a:r>
            <a:endParaRPr lang="pt-BR" dirty="0"/>
          </a:p>
        </p:txBody>
      </p:sp>
      <p:sp>
        <p:nvSpPr>
          <p:cNvPr id="5" name="Título 3"/>
          <p:cNvSpPr txBox="1">
            <a:spLocks/>
          </p:cNvSpPr>
          <p:nvPr/>
        </p:nvSpPr>
        <p:spPr>
          <a:xfrm>
            <a:off x="353292" y="297712"/>
            <a:ext cx="11512643" cy="10207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200" dirty="0" smtClean="0">
                <a:solidFill>
                  <a:srgbClr val="00FFFF"/>
                </a:solidFill>
              </a:rPr>
              <a:t>Diretoria de Vigilância em Saúde - DVS</a:t>
            </a:r>
            <a:endParaRPr lang="pt-BR" sz="4200" dirty="0">
              <a:solidFill>
                <a:srgbClr val="00FFFF"/>
              </a:solidFill>
            </a:endParaRPr>
          </a:p>
        </p:txBody>
      </p:sp>
      <p:sp>
        <p:nvSpPr>
          <p:cNvPr id="6" name="Texto explicativo retangular com cantos arredondados 5"/>
          <p:cNvSpPr/>
          <p:nvPr/>
        </p:nvSpPr>
        <p:spPr>
          <a:xfrm>
            <a:off x="3735658" y="2880904"/>
            <a:ext cx="3423424" cy="3423684"/>
          </a:xfrm>
          <a:prstGeom prst="wedgeRoundRectCallout">
            <a:avLst>
              <a:gd name="adj1" fmla="val -66506"/>
              <a:gd name="adj2" fmla="val -1851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pt-BR"/>
          </a:p>
        </p:txBody>
      </p:sp>
      <p:pic>
        <p:nvPicPr>
          <p:cNvPr id="2050" name="Picture 2" descr="http://sergioaperon.com.br/wp-content/uploads/2013/03/vigilancia-sanitaria.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054935" y="3887939"/>
            <a:ext cx="2806636" cy="222686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ítulo 3"/>
          <p:cNvSpPr>
            <a:spLocks noGrp="1"/>
          </p:cNvSpPr>
          <p:nvPr>
            <p:ph type="title"/>
          </p:nvPr>
        </p:nvSpPr>
        <p:spPr>
          <a:xfrm>
            <a:off x="4149533" y="2975042"/>
            <a:ext cx="2572837" cy="857141"/>
          </a:xfrm>
        </p:spPr>
        <p:txBody>
          <a:bodyPr>
            <a:noAutofit/>
          </a:bodyPr>
          <a:lstStyle/>
          <a:p>
            <a:r>
              <a:rPr lang="pt-BR" sz="1800" dirty="0" smtClean="0">
                <a:solidFill>
                  <a:schemeClr val="bg1"/>
                </a:solidFill>
              </a:rPr>
              <a:t>VISA:</a:t>
            </a:r>
            <a:br>
              <a:rPr lang="pt-BR" sz="1800" dirty="0" smtClean="0">
                <a:solidFill>
                  <a:schemeClr val="bg1"/>
                </a:solidFill>
              </a:rPr>
            </a:br>
            <a:r>
              <a:rPr lang="pt-BR" sz="1800" dirty="0" smtClean="0">
                <a:solidFill>
                  <a:schemeClr val="bg1"/>
                </a:solidFill>
              </a:rPr>
              <a:t>7 Fiscais Farmacêuticos</a:t>
            </a:r>
            <a:endParaRPr lang="pt-BR" sz="1800" dirty="0">
              <a:solidFill>
                <a:schemeClr val="bg1"/>
              </a:solidFill>
            </a:endParaRPr>
          </a:p>
        </p:txBody>
      </p:sp>
      <p:pic>
        <p:nvPicPr>
          <p:cNvPr id="7" name="Picture 2"/>
          <p:cNvPicPr>
            <a:picLocks noChangeAspect="1" noChangeArrowheads="1"/>
          </p:cNvPicPr>
          <p:nvPr/>
        </p:nvPicPr>
        <p:blipFill>
          <a:blip r:embed="rId4" cstate="print"/>
          <a:srcRect/>
          <a:stretch>
            <a:fillRect/>
          </a:stretch>
        </p:blipFill>
        <p:spPr bwMode="auto">
          <a:xfrm>
            <a:off x="8798313" y="1329296"/>
            <a:ext cx="2196789" cy="2418424"/>
          </a:xfrm>
          <a:prstGeom prst="rect">
            <a:avLst/>
          </a:prstGeom>
          <a:noFill/>
          <a:ln w="9525">
            <a:noFill/>
            <a:miter lim="800000"/>
            <a:headEnd/>
            <a:tailEnd/>
          </a:ln>
          <a:effectLst/>
        </p:spPr>
      </p:pic>
      <p:sp>
        <p:nvSpPr>
          <p:cNvPr id="9" name="Retângulo 8"/>
          <p:cNvSpPr/>
          <p:nvPr/>
        </p:nvSpPr>
        <p:spPr>
          <a:xfrm>
            <a:off x="7549376" y="3958012"/>
            <a:ext cx="4268223" cy="2585323"/>
          </a:xfrm>
          <a:prstGeom prst="rect">
            <a:avLst/>
          </a:prstGeom>
        </p:spPr>
        <p:txBody>
          <a:bodyPr wrap="square">
            <a:spAutoFit/>
          </a:bodyPr>
          <a:lstStyle/>
          <a:p>
            <a:r>
              <a:rPr lang="pt-BR" dirty="0" smtClean="0"/>
              <a:t>Funções em:</a:t>
            </a:r>
          </a:p>
          <a:p>
            <a:pPr marL="357188" indent="-357188">
              <a:buFont typeface="Wingdings" pitchFamily="2" charset="2"/>
              <a:buChar char="ü"/>
            </a:pPr>
            <a:r>
              <a:rPr lang="pt-BR" dirty="0" smtClean="0"/>
              <a:t>informação, educação e comunicação em saúde;</a:t>
            </a:r>
          </a:p>
          <a:p>
            <a:pPr marL="357188" indent="-357188">
              <a:buFont typeface="Wingdings" pitchFamily="2" charset="2"/>
              <a:buChar char="ü"/>
            </a:pPr>
            <a:r>
              <a:rPr lang="pt-BR" dirty="0" smtClean="0"/>
              <a:t>gestão e gerenciamento em vigilância sanitária;</a:t>
            </a:r>
          </a:p>
          <a:p>
            <a:pPr marL="357188" indent="-357188">
              <a:buFont typeface="Wingdings" pitchFamily="2" charset="2"/>
              <a:buChar char="ü"/>
            </a:pPr>
            <a:r>
              <a:rPr lang="pt-BR" dirty="0" smtClean="0"/>
              <a:t>vigilância de produtos e serviços de saúde;</a:t>
            </a:r>
          </a:p>
          <a:p>
            <a:pPr marL="357188" indent="-357188">
              <a:buFont typeface="Wingdings" pitchFamily="2" charset="2"/>
              <a:buChar char="ü"/>
            </a:pPr>
            <a:r>
              <a:rPr lang="pt-BR" dirty="0" smtClean="0"/>
              <a:t>vigilância ambiental; e,</a:t>
            </a:r>
          </a:p>
          <a:p>
            <a:pPr marL="357188" indent="-357188">
              <a:buFont typeface="Wingdings" pitchFamily="2" charset="2"/>
              <a:buChar char="ü"/>
            </a:pPr>
            <a:r>
              <a:rPr lang="pt-BR" dirty="0" smtClean="0"/>
              <a:t>vigilância em saúde do trabalhador.</a:t>
            </a:r>
            <a:endParaRPr lang="pt-BR" dirty="0"/>
          </a:p>
        </p:txBody>
      </p:sp>
      <p:sp>
        <p:nvSpPr>
          <p:cNvPr id="10" name="CaixaDeTexto 1"/>
          <p:cNvSpPr txBox="1">
            <a:spLocks noChangeArrowheads="1"/>
          </p:cNvSpPr>
          <p:nvPr/>
        </p:nvSpPr>
        <p:spPr bwMode="auto">
          <a:xfrm>
            <a:off x="9378176" y="6489700"/>
            <a:ext cx="281382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r>
              <a:rPr lang="pt-BR" altLang="pt-BR" dirty="0" smtClean="0">
                <a:solidFill>
                  <a:srgbClr val="FFC000"/>
                </a:solidFill>
              </a:rPr>
              <a:t>Resolução CFF 539/2010</a:t>
            </a:r>
            <a:endParaRPr lang="pt-BR" altLang="pt-BR" dirty="0">
              <a:solidFill>
                <a:srgbClr val="FFC000"/>
              </a:solidFill>
            </a:endParaRPr>
          </a:p>
        </p:txBody>
      </p:sp>
    </p:spTree>
    <p:extLst>
      <p:ext uri="{BB962C8B-B14F-4D97-AF65-F5344CB8AC3E}">
        <p14:creationId xmlns="" xmlns:p14="http://schemas.microsoft.com/office/powerpoint/2010/main" val="101991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4" presetClass="entr" presetSubtype="16"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i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stretch>
            <a:fillRect/>
          </a:stretch>
        </p:blipFill>
        <p:spPr>
          <a:xfrm>
            <a:off x="0" y="0"/>
            <a:ext cx="12192000" cy="6858000"/>
          </a:xfrm>
          <a:prstGeom prst="rect">
            <a:avLst/>
          </a:prstGeom>
        </p:spPr>
      </p:pic>
      <p:sp>
        <p:nvSpPr>
          <p:cNvPr id="4" name="Título 3"/>
          <p:cNvSpPr>
            <a:spLocks noGrp="1"/>
          </p:cNvSpPr>
          <p:nvPr>
            <p:ph type="title"/>
          </p:nvPr>
        </p:nvSpPr>
        <p:spPr>
          <a:xfrm>
            <a:off x="9122976" y="5334367"/>
            <a:ext cx="2731174" cy="1325562"/>
          </a:xfrm>
        </p:spPr>
        <p:txBody>
          <a:bodyPr>
            <a:noAutofit/>
          </a:bodyPr>
          <a:lstStyle/>
          <a:p>
            <a:pPr algn="ctr"/>
            <a:r>
              <a:rPr lang="pt-BR" sz="1800" dirty="0" smtClean="0">
                <a:solidFill>
                  <a:schemeClr val="bg1"/>
                </a:solidFill>
              </a:rPr>
              <a:t>Organograma da Secretaria Municipal de Saúde Pública de Campo Grande - SESAU</a:t>
            </a:r>
            <a:endParaRPr lang="pt-BR" sz="1800" dirty="0">
              <a:solidFill>
                <a:schemeClr val="bg1"/>
              </a:solidFill>
            </a:endParaRPr>
          </a:p>
        </p:txBody>
      </p:sp>
      <p:sp>
        <p:nvSpPr>
          <p:cNvPr id="5" name="Seta para a direita 4"/>
          <p:cNvSpPr/>
          <p:nvPr/>
        </p:nvSpPr>
        <p:spPr>
          <a:xfrm rot="1825606">
            <a:off x="8847634" y="3933885"/>
            <a:ext cx="874585" cy="3011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1" descr="http://upload.wikimedia.org/wikipedia/commons/thumb/a/a6/Bras%C3%A3o_Digital_-_Prefeitura_de_Campo_Grande%2C_Mato_Grosso_do_Sul%2C_Brasil.png/220px-Bras%C3%A3o_Digital_-_Prefeitura_de_Campo_Grande%2C_Mato_Grosso_do_Sul%2C_Brasil.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147299" y="4791769"/>
            <a:ext cx="675273" cy="689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545293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0-#ppt_w/2"/>
                                          </p:val>
                                        </p:tav>
                                        <p:tav tm="100000">
                                          <p:val>
                                            <p:strVal val="#ppt_x"/>
                                          </p:val>
                                        </p:tav>
                                      </p:tavLst>
                                    </p:anim>
                                    <p:anim calcmode="lin" valueType="num">
                                      <p:cBhvr additive="base">
                                        <p:cTn id="8" dur="3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cstate="print"/>
          <a:srcRect l="75560" t="35025" r="7313" b="30547"/>
          <a:stretch/>
        </p:blipFill>
        <p:spPr>
          <a:xfrm>
            <a:off x="9212238" y="2402006"/>
            <a:ext cx="2088107" cy="2361063"/>
          </a:xfrm>
          <a:prstGeom prst="rect">
            <a:avLst/>
          </a:prstGeom>
        </p:spPr>
      </p:pic>
      <p:sp>
        <p:nvSpPr>
          <p:cNvPr id="8" name="Título 3"/>
          <p:cNvSpPr txBox="1">
            <a:spLocks/>
          </p:cNvSpPr>
          <p:nvPr/>
        </p:nvSpPr>
        <p:spPr>
          <a:xfrm>
            <a:off x="353292" y="297712"/>
            <a:ext cx="11512643" cy="12854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200" dirty="0" smtClean="0">
                <a:solidFill>
                  <a:srgbClr val="00FFFF"/>
                </a:solidFill>
              </a:rPr>
              <a:t>Diretoria de Relações Institucionais em Saúde - DRIS</a:t>
            </a:r>
            <a:endParaRPr lang="pt-BR" sz="4200" dirty="0">
              <a:solidFill>
                <a:srgbClr val="00FFFF"/>
              </a:solidFill>
            </a:endParaRPr>
          </a:p>
        </p:txBody>
      </p:sp>
      <p:pic>
        <p:nvPicPr>
          <p:cNvPr id="9" name="Imagem 8"/>
          <p:cNvPicPr>
            <a:picLocks noChangeAspect="1"/>
          </p:cNvPicPr>
          <p:nvPr/>
        </p:nvPicPr>
        <p:blipFill rotWithShape="1">
          <a:blip r:embed="rId2" cstate="print"/>
          <a:srcRect l="75560" t="45141" r="7313" b="30547"/>
          <a:stretch/>
        </p:blipFill>
        <p:spPr>
          <a:xfrm>
            <a:off x="8794901" y="3104865"/>
            <a:ext cx="2922780" cy="2477070"/>
          </a:xfrm>
          <a:prstGeom prst="rect">
            <a:avLst/>
          </a:prstGeom>
        </p:spPr>
      </p:pic>
      <p:sp>
        <p:nvSpPr>
          <p:cNvPr id="7" name="Texto explicativo retangular com cantos arredondados 6"/>
          <p:cNvSpPr/>
          <p:nvPr/>
        </p:nvSpPr>
        <p:spPr>
          <a:xfrm>
            <a:off x="3216925" y="1994848"/>
            <a:ext cx="4673756" cy="2389865"/>
          </a:xfrm>
          <a:prstGeom prst="wedgeRoundRectCallout">
            <a:avLst>
              <a:gd name="adj1" fmla="val 85063"/>
              <a:gd name="adj2" fmla="val 80345"/>
              <a:gd name="adj3" fmla="val 16667"/>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pt-BR" sz="2000" dirty="0" smtClean="0"/>
              <a:t>1 Farmacêutica</a:t>
            </a:r>
          </a:p>
          <a:p>
            <a:pPr algn="ctr"/>
            <a:r>
              <a:rPr lang="pt-BR" dirty="0" smtClean="0"/>
              <a:t>Autorização de procedimentos de oncologia</a:t>
            </a:r>
          </a:p>
          <a:p>
            <a:pPr algn="ctr"/>
            <a:endParaRPr lang="pt-BR" dirty="0" smtClean="0"/>
          </a:p>
          <a:p>
            <a:pPr algn="ctr"/>
            <a:r>
              <a:rPr lang="pt-BR" sz="2000" dirty="0" smtClean="0"/>
              <a:t>2 </a:t>
            </a:r>
            <a:r>
              <a:rPr lang="pt-BR" sz="2000" dirty="0"/>
              <a:t>Farmacêuticas</a:t>
            </a:r>
          </a:p>
          <a:p>
            <a:pPr algn="ctr"/>
            <a:r>
              <a:rPr lang="pt-BR" dirty="0"/>
              <a:t>Revisão administrativa de  procedimentos ambulatoriais</a:t>
            </a:r>
          </a:p>
          <a:p>
            <a:pPr algn="ctr"/>
            <a:endParaRPr lang="pt-BR" dirty="0"/>
          </a:p>
        </p:txBody>
      </p:sp>
    </p:spTree>
    <p:extLst>
      <p:ext uri="{BB962C8B-B14F-4D97-AF65-F5344CB8AC3E}">
        <p14:creationId xmlns="" xmlns:p14="http://schemas.microsoft.com/office/powerpoint/2010/main" val="2421898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stretch>
            <a:fillRect/>
          </a:stretch>
        </p:blipFill>
        <p:spPr>
          <a:xfrm>
            <a:off x="0" y="0"/>
            <a:ext cx="12192000" cy="6858000"/>
          </a:xfrm>
          <a:prstGeom prst="rect">
            <a:avLst/>
          </a:prstGeom>
        </p:spPr>
      </p:pic>
      <p:sp>
        <p:nvSpPr>
          <p:cNvPr id="4" name="Título 3"/>
          <p:cNvSpPr>
            <a:spLocks noGrp="1"/>
          </p:cNvSpPr>
          <p:nvPr>
            <p:ph type="title"/>
          </p:nvPr>
        </p:nvSpPr>
        <p:spPr>
          <a:xfrm>
            <a:off x="9122976" y="5334367"/>
            <a:ext cx="2731174" cy="1325562"/>
          </a:xfrm>
        </p:spPr>
        <p:txBody>
          <a:bodyPr>
            <a:noAutofit/>
          </a:bodyPr>
          <a:lstStyle/>
          <a:p>
            <a:pPr algn="ctr"/>
            <a:r>
              <a:rPr lang="pt-BR" sz="1800" dirty="0" smtClean="0">
                <a:solidFill>
                  <a:schemeClr val="bg1"/>
                </a:solidFill>
              </a:rPr>
              <a:t>Organograma da Secretaria Municipal de Saúde Pública de Campo Grande - SESAU</a:t>
            </a:r>
            <a:endParaRPr lang="pt-BR" sz="1800" dirty="0">
              <a:solidFill>
                <a:schemeClr val="bg1"/>
              </a:solidFill>
            </a:endParaRPr>
          </a:p>
        </p:txBody>
      </p:sp>
      <p:sp>
        <p:nvSpPr>
          <p:cNvPr id="6" name="Seta para a direita 5"/>
          <p:cNvSpPr/>
          <p:nvPr/>
        </p:nvSpPr>
        <p:spPr>
          <a:xfrm rot="19604741">
            <a:off x="5557542" y="2219053"/>
            <a:ext cx="874585" cy="3011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1" descr="http://upload.wikimedia.org/wikipedia/commons/thumb/a/a6/Bras%C3%A3o_Digital_-_Prefeitura_de_Campo_Grande%2C_Mato_Grosso_do_Sul%2C_Brasil.png/220px-Bras%C3%A3o_Digital_-_Prefeitura_de_Campo_Grande%2C_Mato_Grosso_do_Sul%2C_Brasil.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147299" y="4791769"/>
            <a:ext cx="675273" cy="689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88068788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53290" y="218901"/>
            <a:ext cx="11512645" cy="1068660"/>
          </a:xfrm>
        </p:spPr>
        <p:txBody>
          <a:bodyPr>
            <a:noAutofit/>
          </a:bodyPr>
          <a:lstStyle/>
          <a:p>
            <a:pPr algn="ctr"/>
            <a:r>
              <a:rPr lang="pt-BR" sz="4200" dirty="0" smtClean="0">
                <a:solidFill>
                  <a:srgbClr val="00FFFF"/>
                </a:solidFill>
              </a:rPr>
              <a:t>Experiências Exitosas</a:t>
            </a:r>
            <a:endParaRPr lang="pt-BR" sz="4200" dirty="0">
              <a:solidFill>
                <a:srgbClr val="00FFFF"/>
              </a:solidFill>
            </a:endParaRPr>
          </a:p>
        </p:txBody>
      </p:sp>
      <p:pic>
        <p:nvPicPr>
          <p:cNvPr id="6" name="Imagem 5"/>
          <p:cNvPicPr>
            <a:picLocks noChangeAspect="1"/>
          </p:cNvPicPr>
          <p:nvPr/>
        </p:nvPicPr>
        <p:blipFill rotWithShape="1">
          <a:blip r:embed="rId2"/>
          <a:srcRect l="23567" t="12620" r="39240" b="37977"/>
          <a:stretch/>
        </p:blipFill>
        <p:spPr>
          <a:xfrm>
            <a:off x="353290" y="4688356"/>
            <a:ext cx="2391216" cy="1985161"/>
          </a:xfrm>
          <a:prstGeom prst="rect">
            <a:avLst/>
          </a:prstGeom>
        </p:spPr>
      </p:pic>
      <p:pic>
        <p:nvPicPr>
          <p:cNvPr id="8" name="Imagem 7"/>
          <p:cNvPicPr>
            <a:picLocks noChangeAspect="1"/>
          </p:cNvPicPr>
          <p:nvPr/>
        </p:nvPicPr>
        <p:blipFill rotWithShape="1">
          <a:blip r:embed="rId3"/>
          <a:srcRect l="28012" t="13743" r="27895" b="23568"/>
          <a:stretch/>
        </p:blipFill>
        <p:spPr>
          <a:xfrm>
            <a:off x="8652438" y="3818023"/>
            <a:ext cx="3213497" cy="2855494"/>
          </a:xfrm>
          <a:prstGeom prst="rect">
            <a:avLst/>
          </a:prstGeom>
        </p:spPr>
      </p:pic>
      <p:sp>
        <p:nvSpPr>
          <p:cNvPr id="11" name="Retângulo 10"/>
          <p:cNvSpPr/>
          <p:nvPr/>
        </p:nvSpPr>
        <p:spPr>
          <a:xfrm>
            <a:off x="353289" y="1243324"/>
            <a:ext cx="11512645" cy="646331"/>
          </a:xfrm>
          <a:prstGeom prst="rect">
            <a:avLst/>
          </a:prstGeom>
        </p:spPr>
        <p:txBody>
          <a:bodyPr wrap="square">
            <a:spAutoFit/>
          </a:bodyPr>
          <a:lstStyle/>
          <a:p>
            <a:r>
              <a:rPr lang="pt-BR" dirty="0" smtClean="0"/>
              <a:t>1ª </a:t>
            </a:r>
            <a:r>
              <a:rPr lang="pt-BR" dirty="0"/>
              <a:t>Campanha de Coleta de Medicamentos do Centro Regional de Saúde DR. Marcílio de Oliveira Lima.</a:t>
            </a:r>
          </a:p>
          <a:p>
            <a:r>
              <a:rPr lang="pt-BR" dirty="0" smtClean="0"/>
              <a:t>Joanna </a:t>
            </a:r>
            <a:r>
              <a:rPr lang="pt-BR" dirty="0"/>
              <a:t>D’Arc Luciana de Souza Almeida de </a:t>
            </a:r>
            <a:r>
              <a:rPr lang="pt-BR" dirty="0" smtClean="0"/>
              <a:t>Oliveira, Maria </a:t>
            </a:r>
            <a:r>
              <a:rPr lang="pt-BR" dirty="0"/>
              <a:t>do Rosário Zapata </a:t>
            </a:r>
            <a:r>
              <a:rPr lang="pt-BR" dirty="0" err="1" smtClean="0"/>
              <a:t>Cobo</a:t>
            </a:r>
            <a:endParaRPr lang="pt-BR" dirty="0"/>
          </a:p>
        </p:txBody>
      </p:sp>
      <p:grpSp>
        <p:nvGrpSpPr>
          <p:cNvPr id="20" name="Grupo 19"/>
          <p:cNvGrpSpPr/>
          <p:nvPr/>
        </p:nvGrpSpPr>
        <p:grpSpPr>
          <a:xfrm>
            <a:off x="3776944" y="3111501"/>
            <a:ext cx="4058956" cy="2895600"/>
            <a:chOff x="3776944" y="3111501"/>
            <a:chExt cx="4058956" cy="2895600"/>
          </a:xfrm>
        </p:grpSpPr>
        <p:sp>
          <p:nvSpPr>
            <p:cNvPr id="19" name="Texto explicativo em forma de nuvem 18"/>
            <p:cNvSpPr/>
            <p:nvPr/>
          </p:nvSpPr>
          <p:spPr>
            <a:xfrm>
              <a:off x="3776944" y="3111501"/>
              <a:ext cx="4058956" cy="2895600"/>
            </a:xfrm>
            <a:prstGeom prst="cloudCallout">
              <a:avLst>
                <a:gd name="adj1" fmla="val -1539"/>
                <a:gd name="adj2" fmla="val 5035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sp>
          <p:nvSpPr>
            <p:cNvPr id="15" name="Retângulo 14"/>
            <p:cNvSpPr/>
            <p:nvPr/>
          </p:nvSpPr>
          <p:spPr>
            <a:xfrm>
              <a:off x="4089401" y="3876742"/>
              <a:ext cx="3530599" cy="1754326"/>
            </a:xfrm>
            <a:prstGeom prst="rect">
              <a:avLst/>
            </a:prstGeom>
          </p:spPr>
          <p:txBody>
            <a:bodyPr wrap="square">
              <a:spAutoFit/>
            </a:bodyPr>
            <a:lstStyle/>
            <a:p>
              <a:pPr algn="ctr"/>
              <a:r>
                <a:rPr lang="pt-BR" dirty="0" smtClean="0">
                  <a:solidFill>
                    <a:schemeClr val="bg1"/>
                  </a:solidFill>
                </a:rPr>
                <a:t>Experiências </a:t>
              </a:r>
              <a:r>
                <a:rPr lang="pt-BR" dirty="0">
                  <a:solidFill>
                    <a:schemeClr val="bg1"/>
                  </a:solidFill>
                </a:rPr>
                <a:t>na </a:t>
              </a:r>
              <a:r>
                <a:rPr lang="pt-BR" dirty="0" smtClean="0">
                  <a:solidFill>
                    <a:schemeClr val="bg1"/>
                  </a:solidFill>
                </a:rPr>
                <a:t>formação do </a:t>
              </a:r>
              <a:r>
                <a:rPr lang="pt-BR" dirty="0">
                  <a:solidFill>
                    <a:schemeClr val="bg1"/>
                  </a:solidFill>
                </a:rPr>
                <a:t>farmacêutico, no </a:t>
              </a:r>
              <a:r>
                <a:rPr lang="pt-BR" dirty="0" smtClean="0">
                  <a:solidFill>
                    <a:schemeClr val="bg1"/>
                  </a:solidFill>
                </a:rPr>
                <a:t>Centro de </a:t>
              </a:r>
              <a:r>
                <a:rPr lang="pt-BR" dirty="0">
                  <a:solidFill>
                    <a:schemeClr val="bg1"/>
                  </a:solidFill>
                </a:rPr>
                <a:t>Atenção Psicossocial (</a:t>
              </a:r>
              <a:r>
                <a:rPr lang="pt-BR" dirty="0" err="1">
                  <a:solidFill>
                    <a:schemeClr val="bg1"/>
                  </a:solidFill>
                </a:rPr>
                <a:t>Caps</a:t>
              </a:r>
              <a:r>
                <a:rPr lang="pt-BR" dirty="0">
                  <a:solidFill>
                    <a:schemeClr val="bg1"/>
                  </a:solidFill>
                </a:rPr>
                <a:t>) II </a:t>
              </a:r>
              <a:r>
                <a:rPr lang="pt-BR" dirty="0" smtClean="0">
                  <a:solidFill>
                    <a:schemeClr val="bg1"/>
                  </a:solidFill>
                </a:rPr>
                <a:t>– Vila Margarida</a:t>
              </a:r>
              <a:r>
                <a:rPr lang="pt-BR" dirty="0">
                  <a:solidFill>
                    <a:schemeClr val="bg1"/>
                  </a:solidFill>
                </a:rPr>
                <a:t>, Campo Grande (MS)</a:t>
              </a:r>
              <a:endParaRPr lang="pt-BR" dirty="0" smtClean="0">
                <a:solidFill>
                  <a:schemeClr val="bg1"/>
                </a:solidFill>
              </a:endParaRPr>
            </a:p>
            <a:p>
              <a:pPr algn="r"/>
              <a:endParaRPr lang="pt-BR" dirty="0">
                <a:solidFill>
                  <a:schemeClr val="bg1"/>
                </a:solidFill>
              </a:endParaRPr>
            </a:p>
          </p:txBody>
        </p:sp>
      </p:grpSp>
      <p:grpSp>
        <p:nvGrpSpPr>
          <p:cNvPr id="13" name="Grupo 12"/>
          <p:cNvGrpSpPr/>
          <p:nvPr/>
        </p:nvGrpSpPr>
        <p:grpSpPr>
          <a:xfrm>
            <a:off x="7518400" y="2311984"/>
            <a:ext cx="4347534" cy="3491916"/>
            <a:chOff x="7518400" y="2311984"/>
            <a:chExt cx="4347534" cy="3491916"/>
          </a:xfrm>
          <a:solidFill>
            <a:schemeClr val="accent4">
              <a:lumMod val="40000"/>
              <a:lumOff val="60000"/>
            </a:schemeClr>
          </a:solidFill>
        </p:grpSpPr>
        <p:sp>
          <p:nvSpPr>
            <p:cNvPr id="12" name="Explosão 2 11"/>
            <p:cNvSpPr/>
            <p:nvPr/>
          </p:nvSpPr>
          <p:spPr>
            <a:xfrm>
              <a:off x="7518400" y="2311984"/>
              <a:ext cx="4347534" cy="3491916"/>
            </a:xfrm>
            <a:prstGeom prst="irregularSeal2">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bg1"/>
                </a:solidFill>
              </a:endParaRPr>
            </a:p>
          </p:txBody>
        </p:sp>
        <p:sp>
          <p:nvSpPr>
            <p:cNvPr id="17" name="Retângulo 16"/>
            <p:cNvSpPr/>
            <p:nvPr/>
          </p:nvSpPr>
          <p:spPr>
            <a:xfrm>
              <a:off x="8242299" y="3488027"/>
              <a:ext cx="2832101" cy="1200329"/>
            </a:xfrm>
            <a:prstGeom prst="rect">
              <a:avLst/>
            </a:prstGeom>
            <a:noFill/>
          </p:spPr>
          <p:txBody>
            <a:bodyPr wrap="square">
              <a:spAutoFit/>
            </a:bodyPr>
            <a:lstStyle/>
            <a:p>
              <a:pPr algn="ctr"/>
              <a:r>
                <a:rPr lang="pt-BR" dirty="0" smtClean="0">
                  <a:solidFill>
                    <a:schemeClr val="bg1"/>
                  </a:solidFill>
                </a:rPr>
                <a:t>Atenção farmacêutica para os pacientes portadores de hipertensão e diabetes</a:t>
              </a:r>
            </a:p>
          </p:txBody>
        </p:sp>
      </p:grpSp>
      <p:grpSp>
        <p:nvGrpSpPr>
          <p:cNvPr id="18" name="Grupo 17"/>
          <p:cNvGrpSpPr/>
          <p:nvPr/>
        </p:nvGrpSpPr>
        <p:grpSpPr>
          <a:xfrm>
            <a:off x="935972" y="904340"/>
            <a:ext cx="3175000" cy="3181922"/>
            <a:chOff x="1752600" y="2914079"/>
            <a:chExt cx="3175000" cy="3181922"/>
          </a:xfrm>
        </p:grpSpPr>
        <p:sp>
          <p:nvSpPr>
            <p:cNvPr id="16" name="Explosão 1 15"/>
            <p:cNvSpPr/>
            <p:nvPr/>
          </p:nvSpPr>
          <p:spPr>
            <a:xfrm>
              <a:off x="1752600" y="2914079"/>
              <a:ext cx="3175000" cy="3181922"/>
            </a:xfrm>
            <a:prstGeom prst="irregularSeal1">
              <a:avLst/>
            </a:prstGeom>
            <a:gradFill flip="none" rotWithShape="1">
              <a:gsLst>
                <a:gs pos="0">
                  <a:srgbClr val="D828AA">
                    <a:tint val="66000"/>
                    <a:satMod val="160000"/>
                  </a:srgbClr>
                </a:gs>
                <a:gs pos="50000">
                  <a:srgbClr val="D828AA">
                    <a:tint val="44500"/>
                    <a:satMod val="160000"/>
                  </a:srgbClr>
                </a:gs>
                <a:gs pos="100000">
                  <a:srgbClr val="D828AA">
                    <a:tint val="23500"/>
                    <a:satMod val="160000"/>
                  </a:srgbClr>
                </a:gs>
              </a:gsLst>
              <a:lin ang="135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2324101" y="4044807"/>
              <a:ext cx="2070100" cy="923330"/>
            </a:xfrm>
            <a:prstGeom prst="rect">
              <a:avLst/>
            </a:prstGeom>
          </p:spPr>
          <p:txBody>
            <a:bodyPr wrap="square">
              <a:spAutoFit/>
            </a:bodyPr>
            <a:lstStyle/>
            <a:p>
              <a:pPr algn="ctr"/>
              <a:r>
                <a:rPr lang="pt-BR" dirty="0">
                  <a:solidFill>
                    <a:sysClr val="windowText" lastClr="000000"/>
                  </a:solidFill>
                </a:rPr>
                <a:t>7º </a:t>
              </a:r>
              <a:r>
                <a:rPr lang="pt-BR" dirty="0" smtClean="0">
                  <a:solidFill>
                    <a:sysClr val="windowText" lastClr="000000"/>
                  </a:solidFill>
                </a:rPr>
                <a:t>lugar “</a:t>
              </a:r>
              <a:r>
                <a:rPr lang="pt-BR" dirty="0">
                  <a:solidFill>
                    <a:sysClr val="windowText" lastClr="000000"/>
                  </a:solidFill>
                </a:rPr>
                <a:t>Prêmio Sérgio Arouca 4ª Edição (2011</a:t>
              </a:r>
              <a:r>
                <a:rPr lang="pt-BR" dirty="0" smtClean="0">
                  <a:solidFill>
                    <a:sysClr val="windowText" lastClr="000000"/>
                  </a:solidFill>
                </a:rPr>
                <a:t>)”</a:t>
              </a:r>
              <a:endParaRPr lang="pt-BR" dirty="0">
                <a:solidFill>
                  <a:sysClr val="windowText" lastClr="000000"/>
                </a:solidFill>
              </a:endParaRPr>
            </a:p>
          </p:txBody>
        </p:sp>
      </p:grpSp>
    </p:spTree>
    <p:extLst>
      <p:ext uri="{BB962C8B-B14F-4D97-AF65-F5344CB8AC3E}">
        <p14:creationId xmlns="" xmlns:p14="http://schemas.microsoft.com/office/powerpoint/2010/main" val="56452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2000" fill="hold"/>
                                        <p:tgtEl>
                                          <p:spTgt spid="20"/>
                                        </p:tgtEl>
                                        <p:attrNameLst>
                                          <p:attrName>ppt_x</p:attrName>
                                        </p:attrNameLst>
                                      </p:cBhvr>
                                      <p:tavLst>
                                        <p:tav tm="0">
                                          <p:val>
                                            <p:strVal val="#ppt_x"/>
                                          </p:val>
                                        </p:tav>
                                        <p:tav tm="100000">
                                          <p:val>
                                            <p:strVal val="#ppt_x"/>
                                          </p:val>
                                        </p:tav>
                                      </p:tavLst>
                                    </p:anim>
                                    <p:anim calcmode="lin" valueType="num">
                                      <p:cBhvr additive="base">
                                        <p:cTn id="27"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anim calcmode="lin" valueType="num">
                                      <p:cBhvr>
                                        <p:cTn id="33" dur="2000" fill="hold"/>
                                        <p:tgtEl>
                                          <p:spTgt spid="13"/>
                                        </p:tgtEl>
                                        <p:attrNameLst>
                                          <p:attrName>ppt_w</p:attrName>
                                        </p:attrNameLst>
                                      </p:cBhvr>
                                      <p:tavLst>
                                        <p:tav tm="0" fmla="#ppt_w*sin(2.5*pi*$)">
                                          <p:val>
                                            <p:fltVal val="0"/>
                                          </p:val>
                                        </p:tav>
                                        <p:tav tm="100000">
                                          <p:val>
                                            <p:fltVal val="1"/>
                                          </p:val>
                                        </p:tav>
                                      </p:tavLst>
                                    </p:anim>
                                    <p:anim calcmode="lin" valueType="num">
                                      <p:cBhvr>
                                        <p:cTn id="34"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53290" y="218901"/>
            <a:ext cx="11512645" cy="1068660"/>
          </a:xfrm>
        </p:spPr>
        <p:txBody>
          <a:bodyPr>
            <a:noAutofit/>
          </a:bodyPr>
          <a:lstStyle/>
          <a:p>
            <a:pPr algn="ctr"/>
            <a:r>
              <a:rPr lang="pt-BR" sz="4200" dirty="0" smtClean="0">
                <a:solidFill>
                  <a:srgbClr val="00FFFF"/>
                </a:solidFill>
              </a:rPr>
              <a:t>Projeto “Serviço de Farmácia Clínica”</a:t>
            </a:r>
            <a:endParaRPr lang="pt-BR" sz="4200" dirty="0">
              <a:solidFill>
                <a:srgbClr val="00FFFF"/>
              </a:solidFill>
            </a:endParaRPr>
          </a:p>
        </p:txBody>
      </p:sp>
      <p:sp>
        <p:nvSpPr>
          <p:cNvPr id="15" name="Retângulo 14"/>
          <p:cNvSpPr/>
          <p:nvPr/>
        </p:nvSpPr>
        <p:spPr>
          <a:xfrm>
            <a:off x="201880" y="2101932"/>
            <a:ext cx="4073237" cy="2293799"/>
          </a:xfrm>
          <a:prstGeom prst="wedgeEllipseCallout">
            <a:avLst/>
          </a:prstGeom>
          <a:solidFill>
            <a:srgbClr val="FFCC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a:spAutoFit/>
          </a:bodyPr>
          <a:lstStyle/>
          <a:p>
            <a:pPr algn="ctr">
              <a:buFont typeface="Wingdings" pitchFamily="2" charset="2"/>
              <a:buChar char="Ø"/>
            </a:pPr>
            <a:r>
              <a:rPr lang="pt-BR" sz="2500" b="1" dirty="0" smtClean="0">
                <a:solidFill>
                  <a:schemeClr val="bg1"/>
                </a:solidFill>
              </a:rPr>
              <a:t>Multidisciplinar</a:t>
            </a:r>
          </a:p>
          <a:p>
            <a:pPr algn="ctr">
              <a:buFont typeface="Wingdings" pitchFamily="2" charset="2"/>
              <a:buChar char="Ø"/>
            </a:pPr>
            <a:endParaRPr lang="pt-BR" sz="2500" b="1" dirty="0" smtClean="0">
              <a:solidFill>
                <a:schemeClr val="bg1"/>
              </a:solidFill>
            </a:endParaRPr>
          </a:p>
          <a:p>
            <a:pPr algn="ctr">
              <a:buFont typeface="Wingdings" pitchFamily="2" charset="2"/>
              <a:buChar char="Ø"/>
            </a:pPr>
            <a:r>
              <a:rPr lang="pt-BR" sz="2500" b="1" dirty="0" smtClean="0">
                <a:solidFill>
                  <a:schemeClr val="bg1"/>
                </a:solidFill>
              </a:rPr>
              <a:t>Foco na Atenção Primária</a:t>
            </a:r>
            <a:endParaRPr lang="pt-BR" sz="2500" b="1" dirty="0">
              <a:solidFill>
                <a:schemeClr val="bg1"/>
              </a:solidFill>
            </a:endParaRPr>
          </a:p>
        </p:txBody>
      </p:sp>
      <p:sp>
        <p:nvSpPr>
          <p:cNvPr id="18" name="Espaço Reservado para Conteúdo 2"/>
          <p:cNvSpPr txBox="1">
            <a:spLocks/>
          </p:cNvSpPr>
          <p:nvPr/>
        </p:nvSpPr>
        <p:spPr>
          <a:xfrm>
            <a:off x="4429496" y="1079082"/>
            <a:ext cx="7410203" cy="5428595"/>
          </a:xfrm>
          <a:prstGeom prst="rect">
            <a:avLst/>
          </a:prstGeom>
          <a:scene3d>
            <a:camera prst="orthographicFront"/>
            <a:lightRig rig="threePt" dir="t"/>
          </a:scene3d>
          <a:sp3d>
            <a:bevelT w="114300" prst="artDeco"/>
          </a:sp3d>
        </p:spPr>
        <p:style>
          <a:lnRef idx="1">
            <a:schemeClr val="accent3"/>
          </a:lnRef>
          <a:fillRef idx="1003">
            <a:schemeClr val="lt2"/>
          </a:fillRef>
          <a:effectRef idx="1">
            <a:schemeClr val="accent3"/>
          </a:effectRef>
          <a:fontRef idx="minor">
            <a:schemeClr val="dk1"/>
          </a:fontRef>
        </p:style>
        <p:txBody>
          <a:bodyPr>
            <a:noAutofit/>
          </a:bodyPr>
          <a:lstStyle/>
          <a:p>
            <a:pPr marL="228600" marR="0" lvl="0" indent="-228600" algn="ctr" defTabSz="914400" rtl="0" eaLnBrk="1" fontAlgn="auto" latinLnBrk="0" hangingPunct="1">
              <a:lnSpc>
                <a:spcPct val="90000"/>
              </a:lnSpc>
              <a:spcBef>
                <a:spcPts val="1000"/>
              </a:spcBef>
              <a:spcAft>
                <a:spcPts val="0"/>
              </a:spcAft>
              <a:buClrTx/>
              <a:buSzTx/>
              <a:tabLst/>
              <a:defRPr/>
            </a:pPr>
            <a:r>
              <a:rPr kumimoji="0" lang="pt-BR" sz="1600" b="0" i="0" u="none" strike="noStrike" kern="1200" cap="none" spc="0" normalizeH="0" baseline="0" noProof="0" dirty="0" smtClean="0">
                <a:ln>
                  <a:noFill/>
                </a:ln>
                <a:solidFill>
                  <a:schemeClr val="bg1"/>
                </a:solidFill>
                <a:effectLst/>
                <a:uLnTx/>
                <a:uFillTx/>
                <a:latin typeface="+mn-lt"/>
                <a:ea typeface="+mn-ea"/>
                <a:cs typeface="+mn-cs"/>
              </a:rPr>
              <a:t>OBJETIVOS</a:t>
            </a:r>
          </a:p>
          <a:p>
            <a:pPr marL="228600" marR="0" lvl="0" indent="-228600" algn="just" defTabSz="914400" rtl="0" eaLnBrk="1" fontAlgn="auto" latinLnBrk="0" hangingPunct="1">
              <a:lnSpc>
                <a:spcPct val="90000"/>
              </a:lnSpc>
              <a:spcBef>
                <a:spcPts val="1000"/>
              </a:spcBef>
              <a:spcAft>
                <a:spcPts val="0"/>
              </a:spcAft>
              <a:buClrTx/>
              <a:buSzTx/>
              <a:buFont typeface="Wingdings 2" pitchFamily="18" charset="2"/>
              <a:buChar char=""/>
              <a:tabLst/>
              <a:defRPr/>
            </a:pPr>
            <a:r>
              <a:rPr kumimoji="0" lang="pt-BR" sz="1600" b="0" i="0" u="none" strike="noStrike" kern="1200" cap="none" spc="0" normalizeH="0" baseline="0" noProof="0" dirty="0" smtClean="0">
                <a:ln>
                  <a:noFill/>
                </a:ln>
                <a:solidFill>
                  <a:schemeClr val="bg1"/>
                </a:solidFill>
                <a:effectLst/>
                <a:uLnTx/>
                <a:uFillTx/>
                <a:latin typeface="+mn-lt"/>
                <a:ea typeface="+mn-ea"/>
                <a:cs typeface="+mn-cs"/>
              </a:rPr>
              <a:t>A educação do usuário sobre seus medicamentos e problemas de saúde;</a:t>
            </a:r>
          </a:p>
          <a:p>
            <a:pPr marL="228600" marR="0" lvl="0" indent="-228600" algn="just" defTabSz="914400" rtl="0" eaLnBrk="1" fontAlgn="auto" latinLnBrk="0" hangingPunct="1">
              <a:lnSpc>
                <a:spcPct val="90000"/>
              </a:lnSpc>
              <a:spcBef>
                <a:spcPts val="1000"/>
              </a:spcBef>
              <a:spcAft>
                <a:spcPts val="0"/>
              </a:spcAft>
              <a:buClrTx/>
              <a:buSzTx/>
              <a:buFont typeface="Wingdings 2" pitchFamily="18" charset="2"/>
              <a:buChar char=""/>
              <a:tabLst/>
              <a:defRPr/>
            </a:pPr>
            <a:endParaRPr kumimoji="0" lang="pt-BR" sz="1600" b="0" i="0" u="none" strike="noStrike" kern="1200" cap="none" spc="0" normalizeH="0" baseline="0" noProof="0" dirty="0" smtClean="0">
              <a:ln>
                <a:noFill/>
              </a:ln>
              <a:solidFill>
                <a:schemeClr val="bg1"/>
              </a:solidFill>
              <a:effectLst/>
              <a:uLnTx/>
              <a:uFillTx/>
              <a:latin typeface="+mn-lt"/>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2" pitchFamily="18" charset="2"/>
              <a:buChar char=""/>
              <a:tabLst/>
              <a:defRPr/>
            </a:pPr>
            <a:r>
              <a:rPr kumimoji="0" lang="pt-BR" sz="1600" b="0" i="0" u="none" strike="noStrike" kern="1200" cap="none" spc="0" normalizeH="0" baseline="0" noProof="0" dirty="0" smtClean="0">
                <a:ln>
                  <a:noFill/>
                </a:ln>
                <a:solidFill>
                  <a:schemeClr val="bg1"/>
                </a:solidFill>
                <a:effectLst/>
                <a:uLnTx/>
                <a:uFillTx/>
                <a:latin typeface="+mn-lt"/>
                <a:ea typeface="+mn-ea"/>
                <a:cs typeface="+mn-cs"/>
              </a:rPr>
              <a:t>A promoção da adesão do usuário aos medicamentos, por meio da orientação terapêutica, da redução da complexidade do tratamento e da provisão de recursos que </a:t>
            </a:r>
            <a:r>
              <a:rPr kumimoji="0" lang="pt-BR" sz="1600" b="0" i="0" u="none" strike="noStrike" kern="1200" cap="none" spc="0" normalizeH="0" baseline="0" noProof="0" dirty="0" err="1" smtClean="0">
                <a:ln>
                  <a:noFill/>
                </a:ln>
                <a:solidFill>
                  <a:schemeClr val="bg1"/>
                </a:solidFill>
                <a:effectLst/>
                <a:uLnTx/>
                <a:uFillTx/>
                <a:latin typeface="+mn-lt"/>
                <a:ea typeface="+mn-ea"/>
                <a:cs typeface="+mn-cs"/>
              </a:rPr>
              <a:t>apoiem</a:t>
            </a:r>
            <a:r>
              <a:rPr kumimoji="0" lang="pt-BR" sz="1600" b="0" i="0" u="none" strike="noStrike" kern="1200" cap="none" spc="0" normalizeH="0" baseline="0" noProof="0" dirty="0" smtClean="0">
                <a:ln>
                  <a:noFill/>
                </a:ln>
                <a:solidFill>
                  <a:schemeClr val="bg1"/>
                </a:solidFill>
                <a:effectLst/>
                <a:uLnTx/>
                <a:uFillTx/>
                <a:latin typeface="+mn-lt"/>
                <a:ea typeface="+mn-ea"/>
                <a:cs typeface="+mn-cs"/>
              </a:rPr>
              <a:t> a utilização de medicamentos;</a:t>
            </a:r>
          </a:p>
          <a:p>
            <a:pPr marL="228600" marR="0" lvl="0" indent="-228600" algn="just" defTabSz="914400" rtl="0" eaLnBrk="1" fontAlgn="auto" latinLnBrk="0" hangingPunct="1">
              <a:lnSpc>
                <a:spcPct val="90000"/>
              </a:lnSpc>
              <a:spcBef>
                <a:spcPts val="1000"/>
              </a:spcBef>
              <a:spcAft>
                <a:spcPts val="0"/>
              </a:spcAft>
              <a:buClrTx/>
              <a:buSzTx/>
              <a:buFont typeface="Wingdings 2" pitchFamily="18" charset="2"/>
              <a:buChar char=""/>
              <a:tabLst/>
              <a:defRPr/>
            </a:pPr>
            <a:endParaRPr kumimoji="0" lang="pt-BR" sz="1600" b="0" i="0" u="none" strike="noStrike" kern="1200" cap="none" spc="0" normalizeH="0" baseline="0" noProof="0" dirty="0" smtClean="0">
              <a:ln>
                <a:noFill/>
              </a:ln>
              <a:solidFill>
                <a:schemeClr val="bg1"/>
              </a:solidFill>
              <a:effectLst/>
              <a:uLnTx/>
              <a:uFillTx/>
              <a:latin typeface="+mn-lt"/>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2" pitchFamily="18" charset="2"/>
              <a:buChar char=""/>
              <a:tabLst/>
              <a:defRPr/>
            </a:pPr>
            <a:r>
              <a:rPr kumimoji="0" lang="pt-BR" sz="1600" b="0" i="0" u="none" strike="noStrike" kern="1200" cap="none" spc="0" normalizeH="0" baseline="0" noProof="0" dirty="0" smtClean="0">
                <a:ln>
                  <a:noFill/>
                </a:ln>
                <a:solidFill>
                  <a:schemeClr val="bg1"/>
                </a:solidFill>
                <a:effectLst/>
                <a:uLnTx/>
                <a:uFillTx/>
                <a:latin typeface="+mn-lt"/>
                <a:ea typeface="+mn-ea"/>
                <a:cs typeface="+mn-cs"/>
              </a:rPr>
              <a:t>A otimização da </a:t>
            </a:r>
            <a:r>
              <a:rPr kumimoji="0" lang="pt-BR" sz="1600" b="0" i="0" u="none" strike="noStrike" kern="1200" cap="none" spc="0" normalizeH="0" baseline="0" noProof="0" dirty="0" err="1" smtClean="0">
                <a:ln>
                  <a:noFill/>
                </a:ln>
                <a:solidFill>
                  <a:schemeClr val="bg1"/>
                </a:solidFill>
                <a:effectLst/>
                <a:uLnTx/>
                <a:uFillTx/>
                <a:latin typeface="+mn-lt"/>
                <a:ea typeface="+mn-ea"/>
                <a:cs typeface="+mn-cs"/>
              </a:rPr>
              <a:t>farmacoterapia</a:t>
            </a:r>
            <a:r>
              <a:rPr lang="pt-BR" sz="1600" dirty="0" smtClean="0">
                <a:solidFill>
                  <a:schemeClr val="bg1"/>
                </a:solidFill>
              </a:rPr>
              <a:t>;</a:t>
            </a:r>
            <a:endParaRPr kumimoji="0" lang="pt-BR" sz="1600" b="0" i="0" u="none" strike="noStrike" kern="1200" cap="none" spc="0" normalizeH="0" baseline="0" noProof="0" dirty="0" smtClean="0">
              <a:ln>
                <a:noFill/>
              </a:ln>
              <a:solidFill>
                <a:schemeClr val="bg1"/>
              </a:solidFill>
              <a:effectLst/>
              <a:uLnTx/>
              <a:uFillTx/>
              <a:latin typeface="+mn-lt"/>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2" pitchFamily="18" charset="2"/>
              <a:buChar char=""/>
              <a:tabLst/>
              <a:defRPr/>
            </a:pPr>
            <a:endParaRPr kumimoji="0" lang="pt-BR" sz="1600" b="0" i="0" u="none" strike="noStrike" kern="1200" cap="none" spc="0" normalizeH="0" baseline="0" noProof="0" dirty="0" smtClean="0">
              <a:ln>
                <a:noFill/>
              </a:ln>
              <a:solidFill>
                <a:schemeClr val="bg1"/>
              </a:solidFill>
              <a:effectLst/>
              <a:uLnTx/>
              <a:uFillTx/>
              <a:latin typeface="+mn-lt"/>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2" pitchFamily="18" charset="2"/>
              <a:buChar char=""/>
              <a:tabLst/>
              <a:defRPr/>
            </a:pPr>
            <a:r>
              <a:rPr kumimoji="0" lang="pt-BR" sz="1600" b="0" i="0" u="none" strike="noStrike" kern="1200" cap="none" spc="0" normalizeH="0" baseline="0" noProof="0" dirty="0" smtClean="0">
                <a:ln>
                  <a:noFill/>
                </a:ln>
                <a:solidFill>
                  <a:schemeClr val="bg1"/>
                </a:solidFill>
                <a:effectLst/>
                <a:uLnTx/>
                <a:uFillTx/>
                <a:latin typeface="+mn-lt"/>
                <a:ea typeface="+mn-ea"/>
                <a:cs typeface="+mn-cs"/>
              </a:rPr>
              <a:t>A avaliação da efetividade dos tratamentos e o ajuste da </a:t>
            </a:r>
            <a:r>
              <a:rPr kumimoji="0" lang="pt-BR" sz="1600" b="0" i="0" u="none" strike="noStrike" kern="1200" cap="none" spc="0" normalizeH="0" baseline="0" noProof="0" dirty="0" err="1" smtClean="0">
                <a:ln>
                  <a:noFill/>
                </a:ln>
                <a:solidFill>
                  <a:schemeClr val="bg1"/>
                </a:solidFill>
                <a:effectLst/>
                <a:uLnTx/>
                <a:uFillTx/>
                <a:latin typeface="+mn-lt"/>
                <a:ea typeface="+mn-ea"/>
                <a:cs typeface="+mn-cs"/>
              </a:rPr>
              <a:t>farmacoterapia</a:t>
            </a:r>
            <a:r>
              <a:rPr kumimoji="0" lang="pt-BR" sz="1600" b="0" i="0" u="none" strike="noStrike" kern="1200" cap="none" spc="0" normalizeH="0" baseline="0" noProof="0" dirty="0" smtClean="0">
                <a:ln>
                  <a:noFill/>
                </a:ln>
                <a:solidFill>
                  <a:schemeClr val="bg1"/>
                </a:solidFill>
                <a:effectLst/>
                <a:uLnTx/>
                <a:uFillTx/>
                <a:latin typeface="+mn-lt"/>
                <a:ea typeface="+mn-ea"/>
                <a:cs typeface="+mn-cs"/>
              </a:rPr>
              <a:t>, quando necessários, com o </a:t>
            </a:r>
            <a:r>
              <a:rPr kumimoji="0" lang="pt-BR" sz="1600" b="0" i="0" u="none" strike="noStrike" kern="1200" cap="none" spc="0" normalizeH="0" baseline="0" noProof="0" dirty="0" err="1" smtClean="0">
                <a:ln>
                  <a:noFill/>
                </a:ln>
                <a:solidFill>
                  <a:schemeClr val="bg1"/>
                </a:solidFill>
                <a:effectLst/>
                <a:uLnTx/>
                <a:uFillTx/>
                <a:latin typeface="+mn-lt"/>
                <a:ea typeface="+mn-ea"/>
                <a:cs typeface="+mn-cs"/>
              </a:rPr>
              <a:t>prescritor</a:t>
            </a:r>
            <a:r>
              <a:rPr kumimoji="0" lang="pt-BR" sz="1600" b="0" i="0" u="none" strike="noStrike" kern="1200" cap="none" spc="0" normalizeH="0" baseline="0" noProof="0" dirty="0" smtClean="0">
                <a:ln>
                  <a:noFill/>
                </a:ln>
                <a:solidFill>
                  <a:schemeClr val="bg1"/>
                </a:solidFill>
                <a:effectLst/>
                <a:uLnTx/>
                <a:uFillTx/>
                <a:latin typeface="+mn-lt"/>
                <a:ea typeface="+mn-ea"/>
                <a:cs typeface="+mn-cs"/>
              </a:rPr>
              <a:t> e a equipe de saúde;</a:t>
            </a:r>
          </a:p>
          <a:p>
            <a:pPr marL="228600" marR="0" lvl="0" indent="-228600" algn="just" defTabSz="914400" rtl="0" eaLnBrk="1" fontAlgn="auto" latinLnBrk="0" hangingPunct="1">
              <a:lnSpc>
                <a:spcPct val="90000"/>
              </a:lnSpc>
              <a:spcBef>
                <a:spcPts val="1000"/>
              </a:spcBef>
              <a:spcAft>
                <a:spcPts val="0"/>
              </a:spcAft>
              <a:buClrTx/>
              <a:buSzTx/>
              <a:buFont typeface="Wingdings 2" pitchFamily="18" charset="2"/>
              <a:buChar char=""/>
              <a:tabLst/>
              <a:defRPr/>
            </a:pPr>
            <a:endParaRPr kumimoji="0" lang="pt-BR" sz="1600" b="0" i="0" u="none" strike="noStrike" kern="1200" cap="none" spc="0" normalizeH="0" baseline="0" noProof="0" dirty="0" smtClean="0">
              <a:ln>
                <a:noFill/>
              </a:ln>
              <a:solidFill>
                <a:schemeClr val="bg1"/>
              </a:solidFill>
              <a:effectLst/>
              <a:uLnTx/>
              <a:uFillTx/>
              <a:latin typeface="+mn-lt"/>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2" pitchFamily="18" charset="2"/>
              <a:buChar char=""/>
              <a:tabLst/>
              <a:defRPr/>
            </a:pPr>
            <a:r>
              <a:rPr kumimoji="0" lang="pt-BR" sz="1600" b="0" i="0" u="none" strike="noStrike" kern="1200" cap="none" spc="0" normalizeH="0" baseline="0" noProof="0" dirty="0" smtClean="0">
                <a:ln>
                  <a:noFill/>
                </a:ln>
                <a:solidFill>
                  <a:schemeClr val="bg1"/>
                </a:solidFill>
                <a:effectLst/>
                <a:uLnTx/>
                <a:uFillTx/>
                <a:latin typeface="+mn-lt"/>
                <a:ea typeface="+mn-ea"/>
                <a:cs typeface="+mn-cs"/>
              </a:rPr>
              <a:t> A identificação, a prevenção e o manejo de erros de medicação, interações medicamentosas, reações adversas e riscos associados aos medicamentos;</a:t>
            </a:r>
          </a:p>
          <a:p>
            <a:pPr marL="228600" marR="0" lvl="0" indent="-228600" algn="just" defTabSz="914400" rtl="0" eaLnBrk="1" fontAlgn="auto" latinLnBrk="0" hangingPunct="1">
              <a:lnSpc>
                <a:spcPct val="90000"/>
              </a:lnSpc>
              <a:spcBef>
                <a:spcPts val="1000"/>
              </a:spcBef>
              <a:spcAft>
                <a:spcPts val="0"/>
              </a:spcAft>
              <a:buClrTx/>
              <a:buSzTx/>
              <a:buFont typeface="Wingdings 2" pitchFamily="18" charset="2"/>
              <a:buNone/>
              <a:tabLst/>
              <a:defRPr/>
            </a:pPr>
            <a:endParaRPr kumimoji="0" lang="pt-BR" sz="1600" b="0" i="0" u="none" strike="noStrike" kern="1200" cap="none" spc="0" normalizeH="0" baseline="0" noProof="0" dirty="0" smtClean="0">
              <a:ln>
                <a:noFill/>
              </a:ln>
              <a:solidFill>
                <a:schemeClr val="bg1"/>
              </a:solidFill>
              <a:effectLst/>
              <a:uLnTx/>
              <a:uFillTx/>
              <a:latin typeface="+mn-lt"/>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2" pitchFamily="18" charset="2"/>
              <a:buChar char=""/>
              <a:tabLst/>
              <a:defRPr/>
            </a:pPr>
            <a:r>
              <a:rPr kumimoji="0" lang="pt-BR" sz="1600" b="0" i="0" u="none" strike="noStrike" kern="1200" cap="none" spc="0" normalizeH="0" baseline="0" noProof="0" dirty="0" smtClean="0">
                <a:ln>
                  <a:noFill/>
                </a:ln>
                <a:solidFill>
                  <a:schemeClr val="bg1"/>
                </a:solidFill>
                <a:effectLst/>
                <a:uLnTx/>
                <a:uFillTx/>
                <a:latin typeface="+mn-lt"/>
                <a:ea typeface="+mn-ea"/>
                <a:cs typeface="+mn-cs"/>
              </a:rPr>
              <a:t> A educação do usuário para a guarda e a destinação adequada dos medicamentos vencidos e demais resíduos de saúde ligados ao tratamento.</a:t>
            </a:r>
            <a:endParaRPr kumimoji="0" lang="pt-BR" sz="16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 xmlns:p14="http://schemas.microsoft.com/office/powerpoint/2010/main" val="5645200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p:cNvSpPr txBox="1">
            <a:spLocks/>
          </p:cNvSpPr>
          <p:nvPr/>
        </p:nvSpPr>
        <p:spPr>
          <a:xfrm>
            <a:off x="353293" y="297712"/>
            <a:ext cx="4363674" cy="8843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200" dirty="0" smtClean="0">
                <a:solidFill>
                  <a:srgbClr val="00FFFF"/>
                </a:solidFill>
              </a:rPr>
              <a:t>Referências</a:t>
            </a:r>
            <a:endParaRPr lang="pt-BR" sz="4200" dirty="0">
              <a:solidFill>
                <a:srgbClr val="00FFFF"/>
              </a:solidFill>
            </a:endParaRPr>
          </a:p>
        </p:txBody>
      </p:sp>
      <p:sp>
        <p:nvSpPr>
          <p:cNvPr id="7" name="Título 3"/>
          <p:cNvSpPr txBox="1">
            <a:spLocks/>
          </p:cNvSpPr>
          <p:nvPr/>
        </p:nvSpPr>
        <p:spPr>
          <a:xfrm>
            <a:off x="323386" y="1059366"/>
            <a:ext cx="11508058" cy="5620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r>
              <a:rPr lang="pt-BR" sz="1050" dirty="0" smtClean="0"/>
              <a:t>BARRETO, </a:t>
            </a:r>
            <a:r>
              <a:rPr lang="pt-BR" sz="1050" dirty="0" err="1" smtClean="0"/>
              <a:t>J.L.</a:t>
            </a:r>
            <a:r>
              <a:rPr lang="pt-BR" sz="1050" dirty="0" smtClean="0"/>
              <a:t>; GUIMARAES, </a:t>
            </a:r>
            <a:r>
              <a:rPr lang="pt-BR" sz="1050" dirty="0" err="1" smtClean="0"/>
              <a:t>M.C.L.</a:t>
            </a:r>
            <a:r>
              <a:rPr lang="pt-BR" sz="1050" dirty="0" smtClean="0"/>
              <a:t> Avaliação da gestão descentralizada da assistência farmacêutica básica em municípios baianos. Brasil. Cad. Saúde Pública [online], v.26, n.6, 2010.</a:t>
            </a:r>
          </a:p>
          <a:p>
            <a:pPr fontAlgn="base"/>
            <a:endParaRPr lang="pt-BR" sz="1050" dirty="0" smtClean="0"/>
          </a:p>
          <a:p>
            <a:pPr fontAlgn="base"/>
            <a:r>
              <a:rPr lang="pt-BR" sz="1050" dirty="0" smtClean="0"/>
              <a:t>BONFIM, </a:t>
            </a:r>
            <a:r>
              <a:rPr lang="pt-BR" sz="1050" dirty="0" err="1" smtClean="0"/>
              <a:t>J.R.A.</a:t>
            </a:r>
            <a:r>
              <a:rPr lang="pt-BR" sz="1050" dirty="0" smtClean="0"/>
              <a:t> O registro de produtos farmacêuticos novos: critérios para a promoção do uso racional de fármacos no Sistema Único de Saúde. Dissertação (mestrado) – Programa de Pós-Graduação em Ciências da Coordenadoria de Controle de Doenças da Secretaria de Estado da Saúde de São Paulo. São Paulo, 2006. </a:t>
            </a:r>
          </a:p>
          <a:p>
            <a:pPr fontAlgn="base"/>
            <a:endParaRPr lang="pt-BR" sz="1050" dirty="0" smtClean="0"/>
          </a:p>
          <a:p>
            <a:pPr fontAlgn="base"/>
            <a:r>
              <a:rPr lang="pt-BR" sz="1050" dirty="0" smtClean="0"/>
              <a:t>BRASIL. Lei n° 5.991 de 17 de dezembro de 1973. Dispõe sobre o controle sanitário do comércio de drogas, medicamentos, insumos farmacêuticos e correlatos, e dá outras providências. Brasília, 1973. </a:t>
            </a:r>
          </a:p>
          <a:p>
            <a:endParaRPr lang="pt-BR" sz="1050" dirty="0" smtClean="0"/>
          </a:p>
          <a:p>
            <a:r>
              <a:rPr lang="pt-BR" sz="1050" dirty="0" smtClean="0"/>
              <a:t>BRASIL. Ministério da Saúde. Portaria GM/MS nº 3916 de 30 de outubro de 1998. Aprova a Política Nacional de Medicamentos. Brasília, 1998. </a:t>
            </a:r>
          </a:p>
          <a:p>
            <a:endParaRPr lang="pt-BR" sz="1050" dirty="0" smtClean="0"/>
          </a:p>
          <a:p>
            <a:r>
              <a:rPr lang="pt-BR" sz="1050" dirty="0" smtClean="0"/>
              <a:t>BRASIL. Ministério da Saúde. Conselho Nacional de Saúde. Resolução nº 338 de 06 de maio de 2004. Aprova a Política Nacional de Assistência Farmacêutica. Brasília, 2004. </a:t>
            </a:r>
          </a:p>
          <a:p>
            <a:endParaRPr lang="pt-BR" sz="1050" dirty="0" smtClean="0"/>
          </a:p>
          <a:p>
            <a:r>
              <a:rPr lang="pt-BR" sz="1050" dirty="0" smtClean="0"/>
              <a:t>BRASIL. Portaria GM nº 1.555, de 30 de julho de 2013. Dispõe sobre as normas de financiamento e de execução do Componente Básico da Assistência Farmacêutica no âmbito do Sistema Único de Saúde (SUS). Brasília, 2013. </a:t>
            </a:r>
          </a:p>
          <a:p>
            <a:endParaRPr lang="pt-BR" sz="1050" dirty="0" smtClean="0"/>
          </a:p>
          <a:p>
            <a:r>
              <a:rPr lang="pt-BR" sz="1050" dirty="0" smtClean="0"/>
              <a:t>CONSELHO FEDERAL DE FARMÁCIA. Resolução 539 de 22 de outubro de 2010. Dispõe sobre o exercício profissional e as atribuições privativas e afins do farmacêutico nos Órgãos de Vigilância Sanitária, e dá outras providências. Diário Oficial da União, 9 nov. 2010.</a:t>
            </a:r>
          </a:p>
          <a:p>
            <a:endParaRPr lang="pt-BR" sz="1050" dirty="0" smtClean="0"/>
          </a:p>
          <a:p>
            <a:r>
              <a:rPr lang="pt-BR" sz="1050" dirty="0" smtClean="0"/>
              <a:t>CONSELHO REGIONAL DE FARMÁCIA DE MINAS GERAIS. A importância do farmacêutico no SUS - Suas Competências e Atribuições nas ações de Saúde Pública Comissão Assessora de Saúde Pública - CRF/MG (org.) 1ª ed. Belo Horizonte: CRF/MG, 2011. 28p.</a:t>
            </a:r>
          </a:p>
          <a:p>
            <a:endParaRPr lang="pt-BR" sz="1050" dirty="0" smtClean="0"/>
          </a:p>
          <a:p>
            <a:r>
              <a:rPr lang="pt-BR" sz="1050" dirty="0" smtClean="0"/>
              <a:t>CONSELHO REGIONAL DE FARMÁCIA DO ESTADO DE SANTA CATARINA. O farmacêutico faz a diferença no SUS: orientações aos gestores. Comissão Assessora de Assistência Farmacêutica Pública - Conselho Regional de Farmácia do Estado de Santa Catarina. 2ª ed. Florianópolis: CRF-SC, 2014. </a:t>
            </a:r>
          </a:p>
          <a:p>
            <a:endParaRPr lang="pt-BR" sz="1050" dirty="0" smtClean="0"/>
          </a:p>
          <a:p>
            <a:r>
              <a:rPr lang="pt-BR" sz="1050" dirty="0" smtClean="0"/>
              <a:t>CORRER, </a:t>
            </a:r>
            <a:r>
              <a:rPr lang="pt-BR" sz="1050" dirty="0" err="1" smtClean="0"/>
              <a:t>C.J.</a:t>
            </a:r>
            <a:r>
              <a:rPr lang="pt-BR" sz="1050" dirty="0" smtClean="0"/>
              <a:t>, SOLER, O., OTUKI, </a:t>
            </a:r>
            <a:r>
              <a:rPr lang="pt-BR" sz="1050" dirty="0" err="1" smtClean="0"/>
              <a:t>M.F.</a:t>
            </a:r>
            <a:r>
              <a:rPr lang="pt-BR" sz="1050" dirty="0" smtClean="0"/>
              <a:t> Assistência Farmacêutica integrada ao processo de cuidado em saúde: da gestão técnica à gestão clínica do medicamento. Revista Pan-Amazônica de Saúde. Belém: PA. v.2, n.3, p. 41-49. 2011.</a:t>
            </a:r>
          </a:p>
          <a:p>
            <a:endParaRPr lang="pt-BR" sz="1050" dirty="0" smtClean="0"/>
          </a:p>
          <a:p>
            <a:r>
              <a:rPr lang="pt-BR" sz="1050" dirty="0" smtClean="0"/>
              <a:t>FONTELES, </a:t>
            </a:r>
            <a:r>
              <a:rPr lang="pt-BR" sz="1050" dirty="0" err="1" smtClean="0"/>
              <a:t>M.M.F.</a:t>
            </a:r>
            <a:r>
              <a:rPr lang="pt-BR" sz="1050" dirty="0" smtClean="0"/>
              <a:t>; FRANCELINO, </a:t>
            </a:r>
            <a:r>
              <a:rPr lang="pt-BR" sz="1050" dirty="0" err="1" smtClean="0"/>
              <a:t>E.V.</a:t>
            </a:r>
            <a:r>
              <a:rPr lang="pt-BR" sz="1050" dirty="0" smtClean="0"/>
              <a:t>; SANTOS, </a:t>
            </a:r>
            <a:r>
              <a:rPr lang="pt-BR" sz="1050" dirty="0" err="1" smtClean="0"/>
              <a:t>L.K.X.</a:t>
            </a:r>
            <a:r>
              <a:rPr lang="pt-BR" sz="1050" dirty="0" smtClean="0"/>
              <a:t>; SILVA, </a:t>
            </a:r>
            <a:r>
              <a:rPr lang="pt-BR" sz="1050" dirty="0" err="1" smtClean="0"/>
              <a:t>K.M.</a:t>
            </a:r>
            <a:r>
              <a:rPr lang="pt-BR" sz="1050" dirty="0" smtClean="0"/>
              <a:t>; SIQUEIRA, R.; VIANA, </a:t>
            </a:r>
            <a:r>
              <a:rPr lang="pt-BR" sz="1050" dirty="0" err="1" smtClean="0"/>
              <a:t>G.S.B.</a:t>
            </a:r>
            <a:r>
              <a:rPr lang="pt-BR" sz="1050" dirty="0" smtClean="0"/>
              <a:t>; VASCONCELOS, </a:t>
            </a:r>
            <a:r>
              <a:rPr lang="pt-BR" sz="1050" dirty="0" err="1" smtClean="0"/>
              <a:t>S.M.M.</a:t>
            </a:r>
            <a:r>
              <a:rPr lang="pt-BR" sz="1050" dirty="0" smtClean="0"/>
              <a:t>; SOUSA, </a:t>
            </a:r>
            <a:r>
              <a:rPr lang="pt-BR" sz="1050" dirty="0" err="1" smtClean="0"/>
              <a:t>F.C.F.</a:t>
            </a:r>
            <a:r>
              <a:rPr lang="pt-BR" sz="1050" dirty="0" smtClean="0"/>
              <a:t>; MONTEIRO, </a:t>
            </a:r>
            <a:r>
              <a:rPr lang="pt-BR" sz="1050" dirty="0" err="1" smtClean="0"/>
              <a:t>M.P.</a:t>
            </a:r>
            <a:r>
              <a:rPr lang="pt-BR" sz="1050" dirty="0" smtClean="0"/>
              <a:t> Reações adversas causadas por fármacos que atuam no sistema nervoso: análise de registros de um centro de </a:t>
            </a:r>
            <a:r>
              <a:rPr lang="pt-BR" sz="1050" dirty="0" err="1" smtClean="0"/>
              <a:t>farmacovigilância</a:t>
            </a:r>
            <a:r>
              <a:rPr lang="pt-BR" sz="1050" dirty="0" smtClean="0"/>
              <a:t> do Brasil. Revista de Psiquiatria Clínica, v.36, n.4, p. 137-144. 2009. </a:t>
            </a:r>
          </a:p>
          <a:p>
            <a:endParaRPr lang="pt-BR" sz="1050" dirty="0" smtClean="0"/>
          </a:p>
          <a:p>
            <a:r>
              <a:rPr lang="pt-BR" sz="1050" dirty="0" smtClean="0"/>
              <a:t>MARIN, N.; LUIZA, V. L.; OSORIO-DE-CASTRO, C. G. S.; MACHADO-DOS-SANTOS, S. (org.). Assistência farmacêutica para gerentes municipais. Rio de Janeiro: OPAS/OMS, 2003. Regulamenta </a:t>
            </a:r>
            <a:r>
              <a:rPr lang="pt-BR" sz="1050" dirty="0"/>
              <a:t>as atribuições clínicas do farmacêutico e dá outras providências.</a:t>
            </a:r>
            <a:endParaRPr lang="pt-BR" sz="1050" dirty="0" smtClean="0"/>
          </a:p>
          <a:p>
            <a:pPr fontAlgn="base"/>
            <a:endParaRPr lang="es-ES" sz="1050" dirty="0" smtClean="0"/>
          </a:p>
          <a:p>
            <a:pPr fontAlgn="base"/>
            <a:r>
              <a:rPr lang="es-ES" sz="1050" dirty="0" smtClean="0"/>
              <a:t>OMS (ORGANIZAÇÃO MUNDIAL DA SAÚDE). El papel del farmacéutico en el sistema de atención de salud. Informe de </a:t>
            </a:r>
            <a:r>
              <a:rPr lang="es-ES" sz="1050" dirty="0" err="1" smtClean="0"/>
              <a:t>um</a:t>
            </a:r>
            <a:r>
              <a:rPr lang="es-ES" sz="1050" dirty="0" smtClean="0"/>
              <a:t> grupo de consulta de la OMS. Nueva Delhi, 1998. </a:t>
            </a:r>
          </a:p>
          <a:p>
            <a:pPr fontAlgn="base"/>
            <a:endParaRPr lang="pt-BR" sz="1050" dirty="0" smtClean="0"/>
          </a:p>
          <a:p>
            <a:pPr fontAlgn="base"/>
            <a:r>
              <a:rPr lang="pt-BR" sz="1050" dirty="0" smtClean="0"/>
              <a:t>SANTANA, </a:t>
            </a:r>
            <a:r>
              <a:rPr lang="pt-BR" sz="1050" dirty="0" err="1" smtClean="0"/>
              <a:t>R.S.</a:t>
            </a:r>
            <a:r>
              <a:rPr lang="pt-BR" sz="1050" dirty="0" smtClean="0"/>
              <a:t> Seleção de medicamentos: indicadores, estratégias de implantação e contribuições para o Sistema Único de Saúde. Dissertação (Mestrado) – Programa de Pós-Graduação em Ciências Farmacêuticas, Universidade Federal de Sergipe. Sergipe, 2013. </a:t>
            </a:r>
          </a:p>
          <a:p>
            <a:pPr fontAlgn="base"/>
            <a:endParaRPr lang="pt-BR" sz="1050" dirty="0" smtClean="0"/>
          </a:p>
          <a:p>
            <a:pPr fontAlgn="base"/>
            <a:r>
              <a:rPr lang="pt-BR" sz="1050" dirty="0" smtClean="0"/>
              <a:t>VIEIRA, </a:t>
            </a:r>
            <a:r>
              <a:rPr lang="pt-BR" sz="1050" dirty="0" err="1" smtClean="0"/>
              <a:t>F.S.</a:t>
            </a:r>
            <a:r>
              <a:rPr lang="pt-BR" sz="1050" dirty="0" smtClean="0"/>
              <a:t> Qualificação dos serviços farmacêuticos no Brasil: aspectos inconclusivos da agenda do Sistema Único de Saúde. Revista </a:t>
            </a:r>
            <a:r>
              <a:rPr lang="pt-BR" sz="1050" dirty="0" err="1" smtClean="0"/>
              <a:t>Panam</a:t>
            </a:r>
            <a:r>
              <a:rPr lang="pt-BR" sz="1050" dirty="0" smtClean="0"/>
              <a:t> </a:t>
            </a:r>
            <a:r>
              <a:rPr lang="pt-BR" sz="1050" dirty="0" err="1" smtClean="0"/>
              <a:t>Salud</a:t>
            </a:r>
            <a:r>
              <a:rPr lang="pt-BR" sz="1050" dirty="0" smtClean="0"/>
              <a:t> Pública, v. 24, n. 2, p. 91-100, 2008. </a:t>
            </a:r>
          </a:p>
        </p:txBody>
      </p:sp>
    </p:spTree>
    <p:extLst>
      <p:ext uri="{BB962C8B-B14F-4D97-AF65-F5344CB8AC3E}">
        <p14:creationId xmlns="" xmlns:p14="http://schemas.microsoft.com/office/powerpoint/2010/main" val="584294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334000" y="0"/>
            <a:ext cx="6858000" cy="6858000"/>
          </a:xfrm>
          <a:prstGeom prst="rect">
            <a:avLst/>
          </a:prstGeom>
        </p:spPr>
      </p:pic>
      <p:pic>
        <p:nvPicPr>
          <p:cNvPr id="1026" name="Picture 2" descr="http://1.bp.blogspot.com/-Md0JtEHSZXU/TqqllOo_NEI/AAAAAAAAAGE/1b9DSXZuaoo/s1600/Camale%25C3%25A3o+e+Bruxinh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1775" y="4749119"/>
            <a:ext cx="2155825" cy="2108881"/>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o explicativo em forma de nuvem 2"/>
          <p:cNvSpPr/>
          <p:nvPr/>
        </p:nvSpPr>
        <p:spPr>
          <a:xfrm>
            <a:off x="889000" y="520700"/>
            <a:ext cx="4445000" cy="3989341"/>
          </a:xfrm>
          <a:prstGeom prst="cloudCallout">
            <a:avLst>
              <a:gd name="adj1" fmla="val -39235"/>
              <a:gd name="adj2" fmla="val 55079"/>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descr="http://www.portalsaofrancisco.com.br/alfa/teropodes/imagens/tiranossauro-rex-5.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917700" y="1066800"/>
            <a:ext cx="2574925" cy="273872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ítulo 3"/>
          <p:cNvSpPr>
            <a:spLocks noGrp="1"/>
          </p:cNvSpPr>
          <p:nvPr>
            <p:ph type="title"/>
          </p:nvPr>
        </p:nvSpPr>
        <p:spPr>
          <a:xfrm>
            <a:off x="4941753" y="42839"/>
            <a:ext cx="2547498" cy="1325562"/>
          </a:xfrm>
        </p:spPr>
        <p:txBody>
          <a:bodyPr>
            <a:normAutofit/>
          </a:bodyPr>
          <a:lstStyle/>
          <a:p>
            <a:pPr algn="ctr"/>
            <a:r>
              <a:rPr lang="pt-BR" sz="4200" dirty="0" smtClean="0"/>
              <a:t>Muito obrigado!</a:t>
            </a:r>
            <a:endParaRPr lang="pt-BR" sz="4200" dirty="0"/>
          </a:p>
        </p:txBody>
      </p:sp>
      <p:sp>
        <p:nvSpPr>
          <p:cNvPr id="7" name="Título 3"/>
          <p:cNvSpPr txBox="1">
            <a:spLocks/>
          </p:cNvSpPr>
          <p:nvPr/>
        </p:nvSpPr>
        <p:spPr>
          <a:xfrm>
            <a:off x="2489200" y="5956300"/>
            <a:ext cx="4089399" cy="685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1600" b="1" dirty="0" smtClean="0"/>
              <a:t>marcos.rodrigues@sesau.capital.ms.gov.br</a:t>
            </a:r>
            <a:endParaRPr lang="pt-BR" sz="1600" b="1" dirty="0"/>
          </a:p>
        </p:txBody>
      </p:sp>
    </p:spTree>
    <p:extLst>
      <p:ext uri="{BB962C8B-B14F-4D97-AF65-F5344CB8AC3E}">
        <p14:creationId xmlns="" xmlns:p14="http://schemas.microsoft.com/office/powerpoint/2010/main" val="205230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8)">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txBox="1">
            <a:spLocks/>
          </p:cNvSpPr>
          <p:nvPr/>
        </p:nvSpPr>
        <p:spPr>
          <a:xfrm>
            <a:off x="323385" y="2191407"/>
            <a:ext cx="10794381" cy="448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r>
              <a:rPr lang="pt-BR" sz="2400" b="1" dirty="0">
                <a:solidFill>
                  <a:srgbClr val="FFFF00"/>
                </a:solidFill>
              </a:rPr>
              <a:t>2234-30 - Farmacêutico em saúde </a:t>
            </a:r>
            <a:r>
              <a:rPr lang="pt-BR" sz="2400" b="1" dirty="0" smtClean="0">
                <a:solidFill>
                  <a:srgbClr val="FFFF00"/>
                </a:solidFill>
              </a:rPr>
              <a:t>pública</a:t>
            </a:r>
          </a:p>
          <a:p>
            <a:pPr fontAlgn="base"/>
            <a:endParaRPr lang="pt-BR" sz="2400" dirty="0">
              <a:solidFill>
                <a:srgbClr val="FFFF00"/>
              </a:solidFill>
            </a:endParaRPr>
          </a:p>
          <a:p>
            <a:pPr marL="357188" indent="723900" algn="just" fontAlgn="base"/>
            <a:r>
              <a:rPr lang="pt-BR" sz="2400" dirty="0"/>
              <a:t>Farmacêutico em controle de qualidade e tratamento de água, Farmacêutico em controle de vetores e pragas urbanas, Farmacêutico em estratégia da saúde da família, Farmacêutico em </a:t>
            </a:r>
            <a:r>
              <a:rPr lang="pt-BR" sz="2400" dirty="0" err="1"/>
              <a:t>farmacoepidemiologia</a:t>
            </a:r>
            <a:r>
              <a:rPr lang="pt-BR" sz="2400" dirty="0"/>
              <a:t>, Farmacêutico em </a:t>
            </a:r>
            <a:r>
              <a:rPr lang="pt-BR" sz="2400" dirty="0" err="1"/>
              <a:t>farmacovigilância</a:t>
            </a:r>
            <a:r>
              <a:rPr lang="pt-BR" sz="2400" dirty="0"/>
              <a:t>, Farmacêutico em farmácia pública, Farmacêutico em gerenciamento dos resíduos em serviços de saúde, Farmacêutico em gestão ambiental, Farmacêutico em gestão de assistência farmacêutica, Farmacêutico em saúde ambiental, Farmacêutico em saúde ocupacional, Farmacêutico em segurança do trabalho, Farmacêutico em vigilância epidemiológica</a:t>
            </a:r>
          </a:p>
        </p:txBody>
      </p:sp>
      <p:sp>
        <p:nvSpPr>
          <p:cNvPr id="5" name="Título 3"/>
          <p:cNvSpPr txBox="1">
            <a:spLocks/>
          </p:cNvSpPr>
          <p:nvPr/>
        </p:nvSpPr>
        <p:spPr>
          <a:xfrm>
            <a:off x="2502575" y="441861"/>
            <a:ext cx="7171981" cy="9520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2800" dirty="0" smtClean="0">
                <a:solidFill>
                  <a:srgbClr val="00FFFF"/>
                </a:solidFill>
              </a:rPr>
              <a:t>Classificação Brasileira de Ocupações - CBO</a:t>
            </a:r>
            <a:endParaRPr lang="pt-BR" sz="2000" dirty="0" smtClean="0">
              <a:solidFill>
                <a:srgbClr val="00FFFF"/>
              </a:solidFill>
            </a:endParaRPr>
          </a:p>
        </p:txBody>
      </p:sp>
      <p:pic>
        <p:nvPicPr>
          <p:cNvPr id="4" name="Imagem 3" descr="Ilust_Cap1_pag05.jpg"/>
          <p:cNvPicPr>
            <a:picLocks noChangeAspect="1"/>
          </p:cNvPicPr>
          <p:nvPr/>
        </p:nvPicPr>
        <p:blipFill>
          <a:blip r:embed="rId2" cstate="print"/>
          <a:stretch>
            <a:fillRect/>
          </a:stretch>
        </p:blipFill>
        <p:spPr>
          <a:xfrm>
            <a:off x="7328337" y="1268795"/>
            <a:ext cx="3810000" cy="1924050"/>
          </a:xfrm>
          <a:prstGeom prst="rect">
            <a:avLst/>
          </a:prstGeom>
        </p:spPr>
      </p:pic>
      <p:cxnSp>
        <p:nvCxnSpPr>
          <p:cNvPr id="3" name="Conector reto 2"/>
          <p:cNvCxnSpPr/>
          <p:nvPr/>
        </p:nvCxnSpPr>
        <p:spPr>
          <a:xfrm>
            <a:off x="5971142" y="4583017"/>
            <a:ext cx="51466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5720575" y="5253210"/>
            <a:ext cx="539719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ector reto 8"/>
          <p:cNvCxnSpPr/>
          <p:nvPr/>
        </p:nvCxnSpPr>
        <p:spPr>
          <a:xfrm>
            <a:off x="725277" y="5572699"/>
            <a:ext cx="177729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43768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par>
                                <p:cTn id="13" presetID="21"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p:cNvSpPr txBox="1">
            <a:spLocks/>
          </p:cNvSpPr>
          <p:nvPr/>
        </p:nvSpPr>
        <p:spPr>
          <a:xfrm>
            <a:off x="2502575" y="111661"/>
            <a:ext cx="7171981" cy="7773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2800" dirty="0" smtClean="0">
                <a:solidFill>
                  <a:srgbClr val="00FFFF"/>
                </a:solidFill>
              </a:rPr>
              <a:t>Importância do Farmacêutico no SUS</a:t>
            </a:r>
            <a:endParaRPr lang="pt-BR" sz="2000" dirty="0" smtClean="0">
              <a:solidFill>
                <a:srgbClr val="00FFFF"/>
              </a:solidFill>
            </a:endParaRPr>
          </a:p>
        </p:txBody>
      </p:sp>
      <p:sp>
        <p:nvSpPr>
          <p:cNvPr id="7" name="Retângulo 6"/>
          <p:cNvSpPr/>
          <p:nvPr/>
        </p:nvSpPr>
        <p:spPr>
          <a:xfrm>
            <a:off x="627876" y="1438582"/>
            <a:ext cx="10746369" cy="3046988"/>
          </a:xfrm>
          <a:prstGeom prst="rect">
            <a:avLst/>
          </a:prstGeom>
        </p:spPr>
        <p:txBody>
          <a:bodyPr wrap="square">
            <a:spAutoFit/>
          </a:bodyPr>
          <a:lstStyle/>
          <a:p>
            <a:pPr marL="177800" indent="-177800">
              <a:buFont typeface="Wingdings" pitchFamily="2" charset="2"/>
              <a:buChar char="v"/>
            </a:pPr>
            <a:r>
              <a:rPr lang="pt-BR" sz="1600" dirty="0" smtClean="0"/>
              <a:t>LEGALMENTE: estabelecimentos dispensadores de medicamentos presença obrigatória (Lei nº 5991, 17/12/1973);</a:t>
            </a:r>
          </a:p>
          <a:p>
            <a:pPr marL="534988"/>
            <a:r>
              <a:rPr lang="pt-BR" sz="1600" dirty="0" err="1" smtClean="0"/>
              <a:t>Dispensação</a:t>
            </a:r>
            <a:r>
              <a:rPr lang="pt-BR" sz="1600" dirty="0" smtClean="0"/>
              <a:t> de medicamentos sujeitos a controle especial (psicotrópicos, </a:t>
            </a:r>
            <a:r>
              <a:rPr lang="pt-BR" sz="1600" dirty="0" err="1" smtClean="0"/>
              <a:t>antirretrovirais</a:t>
            </a:r>
            <a:r>
              <a:rPr lang="pt-BR" sz="1600" dirty="0" smtClean="0"/>
              <a:t>, dentre outros) Portaria nº 344/98;</a:t>
            </a:r>
          </a:p>
          <a:p>
            <a:pPr marL="534988"/>
            <a:r>
              <a:rPr lang="pt-BR" sz="1600" dirty="0" smtClean="0"/>
              <a:t>Controle de antimicrobianos (RDC nº 20/2011)</a:t>
            </a:r>
          </a:p>
          <a:p>
            <a:pPr marL="177800" indent="-177800">
              <a:buFont typeface="Wingdings" pitchFamily="2" charset="2"/>
              <a:buChar char="v"/>
            </a:pPr>
            <a:endParaRPr lang="pt-BR" sz="1600" dirty="0" smtClean="0"/>
          </a:p>
          <a:p>
            <a:pPr marL="177800" indent="-177800">
              <a:buFont typeface="Wingdings" pitchFamily="2" charset="2"/>
              <a:buChar char="v"/>
            </a:pPr>
            <a:r>
              <a:rPr lang="pt-BR" sz="1600" dirty="0" smtClean="0"/>
              <a:t>CAPACITAÇÃO TÉCNICA: farmacêutico (papel-chave) único profissional da equipe de saúde que tem sua formação técnico-científica fundamentada na articulação de conhecimentos das áreas biológicas e exatas (Portaria GM/MS nº 3916, 30/10/1998 - PNM);</a:t>
            </a:r>
          </a:p>
          <a:p>
            <a:pPr marL="177800" indent="-177800">
              <a:buFont typeface="Wingdings" pitchFamily="2" charset="2"/>
              <a:buChar char="v"/>
            </a:pPr>
            <a:endParaRPr lang="pt-BR" sz="1600" dirty="0" smtClean="0"/>
          </a:p>
          <a:p>
            <a:pPr marL="177800" indent="-177800">
              <a:buFont typeface="Wingdings" pitchFamily="2" charset="2"/>
              <a:buChar char="v"/>
            </a:pPr>
            <a:r>
              <a:rPr lang="pt-BR" sz="1600" dirty="0" smtClean="0"/>
              <a:t>INDISPENSÁVEL: para organizar os serviços de apoio necessários para o desenvolvimento pleno da Assistência Farmacêutica (AF) (Informe de um grupo de Consulta, OMS, Nova </a:t>
            </a:r>
            <a:r>
              <a:rPr lang="pt-BR" sz="1600" dirty="0" err="1" smtClean="0"/>
              <a:t>Delhi</a:t>
            </a:r>
            <a:r>
              <a:rPr lang="pt-BR" sz="1600" dirty="0" smtClean="0"/>
              <a:t>, 1998);</a:t>
            </a:r>
          </a:p>
          <a:p>
            <a:pPr marL="177800" indent="-177800">
              <a:buFont typeface="Arial" pitchFamily="34" charset="0"/>
              <a:buChar char="•"/>
            </a:pPr>
            <a:endParaRPr lang="pt-BR" sz="1600" dirty="0"/>
          </a:p>
        </p:txBody>
      </p:sp>
      <p:sp>
        <p:nvSpPr>
          <p:cNvPr id="8" name="Retângulo 7"/>
          <p:cNvSpPr/>
          <p:nvPr/>
        </p:nvSpPr>
        <p:spPr>
          <a:xfrm>
            <a:off x="2802672" y="4560849"/>
            <a:ext cx="6564351" cy="1992953"/>
          </a:xfrm>
          <a:prstGeom prst="rect">
            <a:avLst/>
          </a:prstGeom>
        </p:spPr>
        <p:txBody>
          <a:bodyPr wrap="square">
            <a:spAutoFit/>
          </a:bodyPr>
          <a:lstStyle/>
          <a:p>
            <a:pPr algn="ctr"/>
            <a:r>
              <a:rPr lang="pt-BR" sz="2000" dirty="0" smtClean="0">
                <a:solidFill>
                  <a:srgbClr val="FFFF00"/>
                </a:solidFill>
              </a:rPr>
              <a:t>Isto é, sem FARMACÊUTICO, não se garante  segurança, eficácia e qualidade dos medicamentos, promoção do uso racional e o acesso da população aos medicamentos essenciais</a:t>
            </a:r>
          </a:p>
          <a:p>
            <a:pPr algn="ctr"/>
            <a:r>
              <a:rPr lang="pt-BR" sz="2000" dirty="0" smtClean="0">
                <a:solidFill>
                  <a:srgbClr val="FFFF00"/>
                </a:solidFill>
              </a:rPr>
              <a:t>(BARRETO; GUIMARÃES, 2010; FONTELES </a:t>
            </a:r>
            <a:r>
              <a:rPr lang="pt-BR" sz="2000" dirty="0" err="1" smtClean="0">
                <a:solidFill>
                  <a:srgbClr val="FFFF00"/>
                </a:solidFill>
              </a:rPr>
              <a:t>et</a:t>
            </a:r>
            <a:r>
              <a:rPr lang="pt-BR" sz="2000" dirty="0" smtClean="0">
                <a:solidFill>
                  <a:srgbClr val="FFFF00"/>
                </a:solidFill>
              </a:rPr>
              <a:t> al.; 2009).</a:t>
            </a:r>
            <a:endParaRPr lang="pt-BR" sz="2000" dirty="0">
              <a:solidFill>
                <a:srgbClr val="FFFF00"/>
              </a:solidFill>
            </a:endParaRPr>
          </a:p>
        </p:txBody>
      </p:sp>
    </p:spTree>
    <p:extLst>
      <p:ext uri="{BB962C8B-B14F-4D97-AF65-F5344CB8AC3E}">
        <p14:creationId xmlns="" xmlns:p14="http://schemas.microsoft.com/office/powerpoint/2010/main" val="1437683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txBox="1">
            <a:spLocks/>
          </p:cNvSpPr>
          <p:nvPr/>
        </p:nvSpPr>
        <p:spPr>
          <a:xfrm>
            <a:off x="297985" y="1607207"/>
            <a:ext cx="10794381" cy="448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r>
              <a:rPr lang="pt-BR" sz="2400" b="1" dirty="0" smtClean="0">
                <a:solidFill>
                  <a:srgbClr val="FFFF00"/>
                </a:solidFill>
              </a:rPr>
              <a:t>Ações técnico-gerenciais</a:t>
            </a:r>
          </a:p>
          <a:p>
            <a:pPr fontAlgn="base"/>
            <a:endParaRPr lang="pt-BR" sz="2400" dirty="0" smtClean="0">
              <a:solidFill>
                <a:srgbClr val="FFFF00"/>
              </a:solidFill>
            </a:endParaRPr>
          </a:p>
          <a:p>
            <a:pPr marL="357188" indent="723900" algn="just" fontAlgn="base">
              <a:buFont typeface="Wingdings" pitchFamily="2" charset="2"/>
              <a:buChar char="Ø"/>
            </a:pPr>
            <a:r>
              <a:rPr lang="pt-BR" sz="2400" dirty="0" smtClean="0"/>
              <a:t>atividades meio;</a:t>
            </a:r>
          </a:p>
          <a:p>
            <a:pPr marL="357188" indent="723900" algn="just" fontAlgn="base">
              <a:buFont typeface="Wingdings" pitchFamily="2" charset="2"/>
              <a:buChar char="Ø"/>
            </a:pPr>
            <a:r>
              <a:rPr lang="pt-BR" sz="2400" dirty="0" smtClean="0"/>
              <a:t>suporte ao processo gerencial da AF (logística do medicamento);</a:t>
            </a:r>
          </a:p>
          <a:p>
            <a:pPr marL="357188" indent="723900" algn="just" fontAlgn="base">
              <a:buFont typeface="Wingdings" pitchFamily="2" charset="2"/>
              <a:buChar char="Ø"/>
            </a:pPr>
            <a:r>
              <a:rPr lang="pt-BR" sz="2400" dirty="0" smtClean="0"/>
              <a:t>suporte à prescrição e </a:t>
            </a:r>
            <a:r>
              <a:rPr lang="pt-BR" sz="2400" dirty="0" err="1" smtClean="0"/>
              <a:t>dispensação</a:t>
            </a:r>
            <a:r>
              <a:rPr lang="pt-BR" sz="2400" dirty="0" smtClean="0"/>
              <a:t>.</a:t>
            </a:r>
          </a:p>
          <a:p>
            <a:pPr fontAlgn="base"/>
            <a:endParaRPr lang="pt-BR" sz="2400" b="1" dirty="0" smtClean="0">
              <a:solidFill>
                <a:srgbClr val="FFFF00"/>
              </a:solidFill>
            </a:endParaRPr>
          </a:p>
          <a:p>
            <a:pPr fontAlgn="base"/>
            <a:r>
              <a:rPr lang="pt-BR" sz="2400" b="1" dirty="0" smtClean="0">
                <a:solidFill>
                  <a:srgbClr val="FFFF00"/>
                </a:solidFill>
              </a:rPr>
              <a:t>Ações técnico-assistenciais</a:t>
            </a:r>
          </a:p>
          <a:p>
            <a:pPr fontAlgn="base"/>
            <a:endParaRPr lang="pt-BR" sz="2400" dirty="0">
              <a:solidFill>
                <a:srgbClr val="FFFF00"/>
              </a:solidFill>
            </a:endParaRPr>
          </a:p>
          <a:p>
            <a:pPr marL="357188" indent="723900" algn="just" fontAlgn="base">
              <a:buFont typeface="Wingdings" pitchFamily="2" charset="2"/>
              <a:buChar char="Ø"/>
            </a:pPr>
            <a:r>
              <a:rPr lang="pt-BR" sz="2400" dirty="0" smtClean="0"/>
              <a:t>cuidado ao usuário (com uso ou não de medicamento);</a:t>
            </a:r>
          </a:p>
          <a:p>
            <a:pPr marL="357188" indent="723900" algn="just" fontAlgn="base">
              <a:buFont typeface="Wingdings" pitchFamily="2" charset="2"/>
              <a:buChar char="Ø"/>
            </a:pPr>
            <a:r>
              <a:rPr lang="pt-BR" sz="2400" dirty="0" smtClean="0"/>
              <a:t>gestão clínica do tratamento;</a:t>
            </a:r>
          </a:p>
          <a:p>
            <a:pPr marL="357188" indent="723900" algn="just" fontAlgn="base">
              <a:buFont typeface="Wingdings" pitchFamily="2" charset="2"/>
              <a:buChar char="Ø"/>
            </a:pPr>
            <a:r>
              <a:rPr lang="pt-BR" sz="2400" dirty="0" smtClean="0"/>
              <a:t>obtenção de resultados terapêuticos positivos.</a:t>
            </a:r>
          </a:p>
        </p:txBody>
      </p:sp>
      <p:sp>
        <p:nvSpPr>
          <p:cNvPr id="5" name="Título 3"/>
          <p:cNvSpPr txBox="1">
            <a:spLocks/>
          </p:cNvSpPr>
          <p:nvPr/>
        </p:nvSpPr>
        <p:spPr>
          <a:xfrm>
            <a:off x="2502575" y="441861"/>
            <a:ext cx="7171981" cy="9520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3200" dirty="0" smtClean="0">
                <a:solidFill>
                  <a:srgbClr val="00FFFF"/>
                </a:solidFill>
              </a:rPr>
              <a:t>Funções do Farmacêutico no SUS</a:t>
            </a:r>
            <a:endParaRPr lang="pt-BR" sz="2400" dirty="0" smtClean="0">
              <a:solidFill>
                <a:srgbClr val="00FFFF"/>
              </a:solidFill>
            </a:endParaRPr>
          </a:p>
        </p:txBody>
      </p:sp>
    </p:spTree>
    <p:extLst>
      <p:ext uri="{BB962C8B-B14F-4D97-AF65-F5344CB8AC3E}">
        <p14:creationId xmlns="" xmlns:p14="http://schemas.microsoft.com/office/powerpoint/2010/main" val="1437683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p:cNvSpPr txBox="1">
            <a:spLocks/>
          </p:cNvSpPr>
          <p:nvPr/>
        </p:nvSpPr>
        <p:spPr>
          <a:xfrm>
            <a:off x="2502575" y="111661"/>
            <a:ext cx="7171981" cy="7773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2800" dirty="0" smtClean="0">
                <a:solidFill>
                  <a:srgbClr val="00FFFF"/>
                </a:solidFill>
              </a:rPr>
              <a:t>Ciclo da Assistência Farmacêutica</a:t>
            </a:r>
            <a:endParaRPr lang="pt-BR" sz="2000" dirty="0" smtClean="0">
              <a:solidFill>
                <a:srgbClr val="00FFFF"/>
              </a:solidFill>
            </a:endParaRPr>
          </a:p>
        </p:txBody>
      </p:sp>
      <p:pic>
        <p:nvPicPr>
          <p:cNvPr id="7" name="Picture 39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14496" y="1409777"/>
            <a:ext cx="6870700" cy="414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aixaDeTexto 1"/>
          <p:cNvSpPr txBox="1">
            <a:spLocks noChangeArrowheads="1"/>
          </p:cNvSpPr>
          <p:nvPr/>
        </p:nvSpPr>
        <p:spPr bwMode="auto">
          <a:xfrm>
            <a:off x="7115329" y="5564149"/>
            <a:ext cx="23749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r>
              <a:rPr lang="pt-BR" altLang="pt-BR" dirty="0">
                <a:solidFill>
                  <a:srgbClr val="FFC000"/>
                </a:solidFill>
              </a:rPr>
              <a:t>Marin </a:t>
            </a:r>
            <a:r>
              <a:rPr lang="pt-BR" altLang="pt-BR" dirty="0" err="1">
                <a:solidFill>
                  <a:srgbClr val="FFC000"/>
                </a:solidFill>
              </a:rPr>
              <a:t>et</a:t>
            </a:r>
            <a:r>
              <a:rPr lang="pt-BR" altLang="pt-BR" dirty="0">
                <a:solidFill>
                  <a:srgbClr val="FFC000"/>
                </a:solidFill>
              </a:rPr>
              <a:t> al., 2003.</a:t>
            </a:r>
          </a:p>
        </p:txBody>
      </p:sp>
    </p:spTree>
    <p:extLst>
      <p:ext uri="{BB962C8B-B14F-4D97-AF65-F5344CB8AC3E}">
        <p14:creationId xmlns="" xmlns:p14="http://schemas.microsoft.com/office/powerpoint/2010/main" val="1437683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p:cNvSpPr txBox="1">
            <a:spLocks/>
          </p:cNvSpPr>
          <p:nvPr/>
        </p:nvSpPr>
        <p:spPr>
          <a:xfrm>
            <a:off x="1973764" y="352653"/>
            <a:ext cx="8229600" cy="9520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2800" dirty="0" smtClean="0">
                <a:solidFill>
                  <a:srgbClr val="00FFFF"/>
                </a:solidFill>
              </a:rPr>
              <a:t>Medicamentos lançados entre 1981 e 2003, FDA</a:t>
            </a:r>
            <a:endParaRPr lang="pt-BR" sz="2000" dirty="0" smtClean="0">
              <a:solidFill>
                <a:srgbClr val="00FFFF"/>
              </a:solidFill>
            </a:endParaRPr>
          </a:p>
        </p:txBody>
      </p:sp>
      <p:sp>
        <p:nvSpPr>
          <p:cNvPr id="11" name="CaixaDeTexto 1"/>
          <p:cNvSpPr txBox="1">
            <a:spLocks noChangeArrowheads="1"/>
          </p:cNvSpPr>
          <p:nvPr/>
        </p:nvSpPr>
        <p:spPr bwMode="auto">
          <a:xfrm>
            <a:off x="9311578" y="6166315"/>
            <a:ext cx="267598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r>
              <a:rPr lang="pt-BR" altLang="pt-BR" sz="1400" dirty="0" smtClean="0">
                <a:solidFill>
                  <a:srgbClr val="FFC000"/>
                </a:solidFill>
              </a:rPr>
              <a:t>Bonfim, 2006</a:t>
            </a:r>
            <a:endParaRPr lang="pt-BR" altLang="pt-BR" sz="1400" i="1" dirty="0">
              <a:solidFill>
                <a:srgbClr val="FFC000"/>
              </a:solidFill>
            </a:endParaRPr>
          </a:p>
        </p:txBody>
      </p:sp>
      <p:grpSp>
        <p:nvGrpSpPr>
          <p:cNvPr id="12" name="Grupo 11"/>
          <p:cNvGrpSpPr/>
          <p:nvPr/>
        </p:nvGrpSpPr>
        <p:grpSpPr>
          <a:xfrm>
            <a:off x="2790825" y="1247775"/>
            <a:ext cx="6610350" cy="4362450"/>
            <a:chOff x="2790825" y="1247775"/>
            <a:chExt cx="6610350" cy="4362450"/>
          </a:xfrm>
        </p:grpSpPr>
        <p:pic>
          <p:nvPicPr>
            <p:cNvPr id="3074" name="Picture 2"/>
            <p:cNvPicPr>
              <a:picLocks noChangeAspect="1" noChangeArrowheads="1"/>
            </p:cNvPicPr>
            <p:nvPr/>
          </p:nvPicPr>
          <p:blipFill>
            <a:blip r:embed="rId2"/>
            <a:srcRect/>
            <a:stretch>
              <a:fillRect/>
            </a:stretch>
          </p:blipFill>
          <p:spPr bwMode="auto">
            <a:xfrm>
              <a:off x="2790825" y="1247775"/>
              <a:ext cx="6610350" cy="43624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5705823" y="4843697"/>
              <a:ext cx="940304" cy="765366"/>
            </a:xfrm>
            <a:prstGeom prst="rect">
              <a:avLst/>
            </a:prstGeom>
            <a:noFill/>
            <a:ln w="9525">
              <a:noFill/>
              <a:miter lim="800000"/>
              <a:headEnd/>
              <a:tailEnd/>
            </a:ln>
            <a:effectLst/>
          </p:spPr>
        </p:pic>
      </p:grpSp>
      <p:grpSp>
        <p:nvGrpSpPr>
          <p:cNvPr id="18" name="Grupo 17"/>
          <p:cNvGrpSpPr/>
          <p:nvPr/>
        </p:nvGrpSpPr>
        <p:grpSpPr>
          <a:xfrm>
            <a:off x="3702206" y="1761893"/>
            <a:ext cx="5739161" cy="2940206"/>
            <a:chOff x="3702206" y="1761893"/>
            <a:chExt cx="5739161" cy="2940206"/>
          </a:xfrm>
        </p:grpSpPr>
        <p:sp>
          <p:nvSpPr>
            <p:cNvPr id="13" name="Elipse 12"/>
            <p:cNvSpPr/>
            <p:nvPr/>
          </p:nvSpPr>
          <p:spPr>
            <a:xfrm>
              <a:off x="8664499" y="4204011"/>
              <a:ext cx="776868" cy="498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Elipse 13"/>
            <p:cNvSpPr/>
            <p:nvPr/>
          </p:nvSpPr>
          <p:spPr>
            <a:xfrm>
              <a:off x="7768684" y="3720791"/>
              <a:ext cx="776868" cy="498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Elipse 14"/>
            <p:cNvSpPr/>
            <p:nvPr/>
          </p:nvSpPr>
          <p:spPr>
            <a:xfrm>
              <a:off x="4765289" y="2914187"/>
              <a:ext cx="776868" cy="498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Elipse 15"/>
            <p:cNvSpPr/>
            <p:nvPr/>
          </p:nvSpPr>
          <p:spPr>
            <a:xfrm>
              <a:off x="3702206" y="2219092"/>
              <a:ext cx="903248" cy="6467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CaixaDeTexto 16"/>
            <p:cNvSpPr txBox="1"/>
            <p:nvPr/>
          </p:nvSpPr>
          <p:spPr>
            <a:xfrm>
              <a:off x="6445405" y="1761893"/>
              <a:ext cx="2899317" cy="369332"/>
            </a:xfrm>
            <a:prstGeom prst="rect">
              <a:avLst/>
            </a:prstGeom>
            <a:noFill/>
          </p:spPr>
          <p:txBody>
            <a:bodyPr wrap="square" rtlCol="0">
              <a:spAutoFit/>
            </a:bodyPr>
            <a:lstStyle/>
            <a:p>
              <a:r>
                <a:rPr lang="pt-BR" dirty="0" smtClean="0">
                  <a:solidFill>
                    <a:srgbClr val="FF0000"/>
                  </a:solidFill>
                </a:rPr>
                <a:t>26,4% prováveis inovações</a:t>
              </a:r>
              <a:endParaRPr lang="pt-BR" dirty="0">
                <a:solidFill>
                  <a:srgbClr val="FF0000"/>
                </a:solidFill>
              </a:endParaRPr>
            </a:p>
          </p:txBody>
        </p:sp>
      </p:grpSp>
    </p:spTree>
    <p:extLst>
      <p:ext uri="{BB962C8B-B14F-4D97-AF65-F5344CB8AC3E}">
        <p14:creationId xmlns="" xmlns:p14="http://schemas.microsoft.com/office/powerpoint/2010/main" val="143768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p:cNvSpPr txBox="1">
            <a:spLocks/>
          </p:cNvSpPr>
          <p:nvPr/>
        </p:nvSpPr>
        <p:spPr>
          <a:xfrm>
            <a:off x="1973764" y="352653"/>
            <a:ext cx="8229600" cy="9520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2800" dirty="0" smtClean="0">
                <a:solidFill>
                  <a:srgbClr val="00FFFF"/>
                </a:solidFill>
              </a:rPr>
              <a:t>Implantação de Comissão de Farmácia e Terapêutica (CFT) em 12 hospitais públicos</a:t>
            </a:r>
            <a:endParaRPr lang="pt-BR" sz="2000" dirty="0" smtClean="0">
              <a:solidFill>
                <a:srgbClr val="00FFFF"/>
              </a:solidFill>
            </a:endParaRPr>
          </a:p>
        </p:txBody>
      </p:sp>
      <p:sp>
        <p:nvSpPr>
          <p:cNvPr id="11" name="CaixaDeTexto 1"/>
          <p:cNvSpPr txBox="1">
            <a:spLocks noChangeArrowheads="1"/>
          </p:cNvSpPr>
          <p:nvPr/>
        </p:nvSpPr>
        <p:spPr bwMode="auto">
          <a:xfrm>
            <a:off x="9244360" y="3021671"/>
            <a:ext cx="137159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r>
              <a:rPr lang="pt-BR" altLang="pt-BR" sz="1400" dirty="0" smtClean="0">
                <a:solidFill>
                  <a:srgbClr val="FFC000"/>
                </a:solidFill>
              </a:rPr>
              <a:t>Santana, 2013</a:t>
            </a:r>
            <a:endParaRPr lang="pt-BR" altLang="pt-BR" sz="1400" i="1" dirty="0">
              <a:solidFill>
                <a:srgbClr val="FFC000"/>
              </a:solidFill>
            </a:endParaRPr>
          </a:p>
        </p:txBody>
      </p:sp>
      <p:pic>
        <p:nvPicPr>
          <p:cNvPr id="1026" name="Picture 2"/>
          <p:cNvPicPr>
            <a:picLocks noChangeAspect="1" noChangeArrowheads="1"/>
          </p:cNvPicPr>
          <p:nvPr/>
        </p:nvPicPr>
        <p:blipFill>
          <a:blip r:embed="rId2"/>
          <a:srcRect/>
          <a:stretch>
            <a:fillRect/>
          </a:stretch>
        </p:blipFill>
        <p:spPr bwMode="auto">
          <a:xfrm>
            <a:off x="1465109" y="2025108"/>
            <a:ext cx="9172575" cy="1019175"/>
          </a:xfrm>
          <a:prstGeom prst="rect">
            <a:avLst/>
          </a:prstGeom>
          <a:noFill/>
          <a:ln w="9525">
            <a:noFill/>
            <a:miter lim="800000"/>
            <a:headEnd/>
            <a:tailEnd/>
          </a:ln>
          <a:effectLst/>
        </p:spPr>
      </p:pic>
      <p:sp>
        <p:nvSpPr>
          <p:cNvPr id="18" name="Título 3"/>
          <p:cNvSpPr txBox="1">
            <a:spLocks/>
          </p:cNvSpPr>
          <p:nvPr/>
        </p:nvSpPr>
        <p:spPr>
          <a:xfrm>
            <a:off x="2126164" y="4452585"/>
            <a:ext cx="8229600" cy="952041"/>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2800" dirty="0" smtClean="0"/>
              <a:t>39% dos municípios brasileiros perdem medicamentos por problemas relacionados ao armazenamento (Vieira, 2008)</a:t>
            </a:r>
            <a:endParaRPr lang="pt-BR" sz="2000" dirty="0" smtClean="0"/>
          </a:p>
        </p:txBody>
      </p:sp>
    </p:spTree>
    <p:extLst>
      <p:ext uri="{BB962C8B-B14F-4D97-AF65-F5344CB8AC3E}">
        <p14:creationId xmlns="" xmlns:p14="http://schemas.microsoft.com/office/powerpoint/2010/main" val="14376832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Light">
  <a:themeElements>
    <a:clrScheme name="OrgChart12_16x9">
      <a:dk1>
        <a:sysClr val="windowText" lastClr="000000"/>
      </a:dk1>
      <a:lt1>
        <a:sysClr val="window" lastClr="FFFFFF"/>
      </a:lt1>
      <a:dk2>
        <a:srgbClr val="02485C"/>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rgChart12_16x9">
      <a:dk1>
        <a:sysClr val="windowText" lastClr="000000"/>
      </a:dk1>
      <a:lt1>
        <a:sysClr val="window" lastClr="FFFFFF"/>
      </a:lt1>
      <a:dk2>
        <a:srgbClr val="02485C"/>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gChart12_16x9">
      <a:dk1>
        <a:sysClr val="windowText" lastClr="000000"/>
      </a:dk1>
      <a:lt1>
        <a:sysClr val="window" lastClr="FFFFFF"/>
      </a:lt1>
      <a:dk2>
        <a:srgbClr val="02485C"/>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2002E08-9793-4518-9F79-AAB0012472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Slide de organograma da hierarquia de imagens em círculo (preto no branco), widescreen</Template>
  <TotalTime>0</TotalTime>
  <Words>2796</Words>
  <Application>Microsoft Office PowerPoint</Application>
  <PresentationFormat>Personalizar</PresentationFormat>
  <Paragraphs>261</Paragraphs>
  <Slides>38</Slides>
  <Notes>0</Notes>
  <HiddenSlides>0</HiddenSlides>
  <MMClips>0</MMClips>
  <ScaleCrop>false</ScaleCrop>
  <HeadingPairs>
    <vt:vector size="4" baseType="variant">
      <vt:variant>
        <vt:lpstr>Tema</vt:lpstr>
      </vt:variant>
      <vt:variant>
        <vt:i4>1</vt:i4>
      </vt:variant>
      <vt:variant>
        <vt:lpstr>Títulos de slides</vt:lpstr>
      </vt:variant>
      <vt:variant>
        <vt:i4>38</vt:i4>
      </vt:variant>
    </vt:vector>
  </HeadingPairs>
  <TitlesOfParts>
    <vt:vector size="39" baseType="lpstr">
      <vt:lpstr>OfficeLight</vt:lpstr>
      <vt:lpstr>O Serviço de Farmácia atual no SUS e na Rede Privada</vt:lpstr>
      <vt:lpstr>Slide 2</vt:lpstr>
      <vt:lpstr>Slide 3</vt:lpstr>
      <vt:lpstr>Slide 4</vt:lpstr>
      <vt:lpstr>Slide 5</vt:lpstr>
      <vt:lpstr>Slide 6</vt:lpstr>
      <vt:lpstr>Slide 7</vt:lpstr>
      <vt:lpstr>Slide 8</vt:lpstr>
      <vt:lpstr>Slide 9</vt:lpstr>
      <vt:lpstr>Slide 10</vt:lpstr>
      <vt:lpstr>Slide 11</vt:lpstr>
      <vt:lpstr>Slide 12</vt:lpstr>
      <vt:lpstr>Formação do Farmacêutico</vt:lpstr>
      <vt:lpstr>Slide 14</vt:lpstr>
      <vt:lpstr>Slide 15</vt:lpstr>
      <vt:lpstr>Slide 16</vt:lpstr>
      <vt:lpstr>Slide 17</vt:lpstr>
      <vt:lpstr>Slide 18</vt:lpstr>
      <vt:lpstr>Organograma da Secretaria Municipal de Saúde Pública de Campo Grande - SESAU</vt:lpstr>
      <vt:lpstr>Coordenadoria de Laboratório - CLAB</vt:lpstr>
      <vt:lpstr>Slide 21</vt:lpstr>
      <vt:lpstr>Coordenadoria de Assistência Farmacêutica - CAF</vt:lpstr>
      <vt:lpstr>Coordenadoria de Atenção Básica - CAB</vt:lpstr>
      <vt:lpstr>Coordenadoria de Atenção Especializada CAE</vt:lpstr>
      <vt:lpstr>Coordenadoria de Urgências e Emergências - CUR</vt:lpstr>
      <vt:lpstr>Coordenadoria de Supervisão da Remus CSR</vt:lpstr>
      <vt:lpstr>Unidades Básicas de Saúde e de Saúde da Família – UBS/UBSF</vt:lpstr>
      <vt:lpstr>Diretoria de Assistência à Saúde - DAS</vt:lpstr>
      <vt:lpstr>Organograma da Secretaria Municipal de Saúde Pública de Campo Grande - SESAU</vt:lpstr>
      <vt:lpstr>Organograma da Secretaria Municipal de Saúde Pública de Campo Grande - SESAU</vt:lpstr>
      <vt:lpstr>VISA: 7 Fiscais Farmacêuticos</vt:lpstr>
      <vt:lpstr>Organograma da Secretaria Municipal de Saúde Pública de Campo Grande - SESAU</vt:lpstr>
      <vt:lpstr>Slide 33</vt:lpstr>
      <vt:lpstr>Organograma da Secretaria Municipal de Saúde Pública de Campo Grande - SESAU</vt:lpstr>
      <vt:lpstr>Experiências Exitosas</vt:lpstr>
      <vt:lpstr>Projeto “Serviço de Farmácia Clínica”</vt:lpstr>
      <vt:lpstr>Slide 37</vt:lpstr>
      <vt:lpstr>Muito obrigado!</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2014-10-16T00:03:47Z</dcterms:created>
  <dcterms:modified xsi:type="dcterms:W3CDTF">2015-10-01T06:08:53Z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TC028889489991</vt:lpwstr>
  </property>
</Properties>
</file>